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301" r:id="rId1"/>
  </p:sldMasterIdLst>
  <p:notesMasterIdLst>
    <p:notesMasterId r:id="rId20"/>
  </p:notesMasterIdLst>
  <p:handoutMasterIdLst>
    <p:handoutMasterId r:id="rId21"/>
  </p:handoutMasterIdLst>
  <p:sldIdLst>
    <p:sldId id="258" r:id="rId2"/>
    <p:sldId id="304" r:id="rId3"/>
    <p:sldId id="277" r:id="rId4"/>
    <p:sldId id="268" r:id="rId5"/>
    <p:sldId id="292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278" r:id="rId17"/>
    <p:sldId id="305" r:id="rId18"/>
    <p:sldId id="290" r:id="rId19"/>
  </p:sldIdLst>
  <p:sldSz cx="17640300" cy="8820150"/>
  <p:notesSz cx="6858000" cy="9144000"/>
  <p:embeddedFontLst>
    <p:embeddedFont>
      <p:font typeface="Twinkl SemiBold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Twinkl" panose="020B0604020202020204" charset="0"/>
      <p:regular r:id="rId29"/>
      <p:bold r:id="rId30"/>
    </p:embeddedFont>
  </p:embeddedFontLst>
  <p:defaultTextStyle>
    <a:defPPr>
      <a:defRPr lang="en-US"/>
    </a:defPPr>
    <a:lvl1pPr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54063" indent="-334963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509713" indent="-669925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265363" indent="-100488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3021013" indent="-134143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42" userDrawn="1">
          <p15:clr>
            <a:srgbClr val="A4A3A4"/>
          </p15:clr>
        </p15:guide>
        <p15:guide id="2" pos="5556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5111">
          <p15:clr>
            <a:srgbClr val="A4A3A4"/>
          </p15:clr>
        </p15:guide>
        <p15:guide id="5" pos="10682">
          <p15:clr>
            <a:srgbClr val="A4A3A4"/>
          </p15:clr>
        </p15:guide>
        <p15:guide id="6" orient="horz" pos="309">
          <p15:clr>
            <a:srgbClr val="A4A3A4"/>
          </p15:clr>
        </p15:guide>
        <p15:guide id="7" pos="607">
          <p15:clr>
            <a:srgbClr val="A4A3A4"/>
          </p15:clr>
        </p15:guide>
        <p15:guide id="8" orient="horz" pos="514">
          <p15:clr>
            <a:srgbClr val="A4A3A4"/>
          </p15:clr>
        </p15:guide>
        <p15:guide id="9" orient="horz" pos="4918">
          <p15:clr>
            <a:srgbClr val="A4A3A4"/>
          </p15:clr>
        </p15:guide>
        <p15:guide id="10" pos="104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4F6595"/>
    <a:srgbClr val="505E94"/>
    <a:srgbClr val="4F6395"/>
    <a:srgbClr val="DE1E5A"/>
    <a:srgbClr val="18A0DB"/>
    <a:srgbClr val="BC0105"/>
    <a:srgbClr val="4DB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 showGuides="1">
      <p:cViewPr varScale="1">
        <p:scale>
          <a:sx n="48" d="100"/>
          <a:sy n="48" d="100"/>
        </p:scale>
        <p:origin x="58" y="528"/>
      </p:cViewPr>
      <p:guideLst>
        <p:guide orient="horz" pos="2642"/>
        <p:guide pos="5556"/>
        <p:guide pos="408"/>
        <p:guide orient="horz" pos="5111"/>
        <p:guide pos="10682"/>
        <p:guide orient="horz" pos="309"/>
        <p:guide pos="607"/>
        <p:guide orient="horz" pos="514"/>
        <p:guide orient="horz" pos="4918"/>
        <p:guide pos="104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49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BA95095-BB42-4BDF-9C53-67AAFCEC5BFA}" type="datetimeFigureOut">
              <a:rPr lang="en-GB"/>
              <a:pPr>
                <a:defRPr/>
              </a:pPr>
              <a:t>09/10/2023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7EE7E4-4E07-40C6-BEE2-05C4D1C7F5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2944EB-692A-42E6-BCD3-4ECF94F04F17}" type="datetimeFigureOut">
              <a:rPr lang="en-GB"/>
              <a:pPr>
                <a:defRPr/>
              </a:pPr>
              <a:t>09/10/2023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841D668-E745-4180-B3B5-A296F34506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540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5097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653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30210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778839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6pPr>
    <a:lvl7pPr marL="4534606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7pPr>
    <a:lvl8pPr marL="529037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8pPr>
    <a:lvl9pPr marL="604614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5038" y="1443483"/>
            <a:ext cx="13230225" cy="3070719"/>
          </a:xfrm>
        </p:spPr>
        <p:txBody>
          <a:bodyPr anchor="b"/>
          <a:lstStyle>
            <a:lvl1pPr algn="ctr"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5038" y="4632621"/>
            <a:ext cx="13230225" cy="2129494"/>
          </a:xfrm>
        </p:spPr>
        <p:txBody>
          <a:bodyPr/>
          <a:lstStyle>
            <a:lvl1pPr marL="0" indent="0" algn="ctr">
              <a:buNone/>
              <a:defRPr sz="3087"/>
            </a:lvl1pPr>
            <a:lvl2pPr marL="588005" indent="0" algn="ctr">
              <a:buNone/>
              <a:defRPr sz="2572"/>
            </a:lvl2pPr>
            <a:lvl3pPr marL="1176010" indent="0" algn="ctr">
              <a:buNone/>
              <a:defRPr sz="2315"/>
            </a:lvl3pPr>
            <a:lvl4pPr marL="1764015" indent="0" algn="ctr">
              <a:buNone/>
              <a:defRPr sz="2058"/>
            </a:lvl4pPr>
            <a:lvl5pPr marL="2352020" indent="0" algn="ctr">
              <a:buNone/>
              <a:defRPr sz="2058"/>
            </a:lvl5pPr>
            <a:lvl6pPr marL="2940025" indent="0" algn="ctr">
              <a:buNone/>
              <a:defRPr sz="2058"/>
            </a:lvl6pPr>
            <a:lvl7pPr marL="3528030" indent="0" algn="ctr">
              <a:buNone/>
              <a:defRPr sz="2058"/>
            </a:lvl7pPr>
            <a:lvl8pPr marL="4116034" indent="0" algn="ctr">
              <a:buNone/>
              <a:defRPr sz="2058"/>
            </a:lvl8pPr>
            <a:lvl9pPr marL="4704039" indent="0" algn="ctr">
              <a:buNone/>
              <a:defRPr sz="205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3A497-279E-4FF5-A8F9-00A1047A8CDC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46C85-7BD6-4C71-8CD0-D3D5EC38B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6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37D44-17DB-4189-BC48-2F65455FE64A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1C640-CFDD-48BD-877A-B62ECAE03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623840" y="469592"/>
            <a:ext cx="3803690" cy="74746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2771" y="469592"/>
            <a:ext cx="11190565" cy="74746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3DF52-C910-467D-B477-D1591C198168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9F81C-9D1B-45E9-B90C-32267B5EE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90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280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85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882650" y="563563"/>
            <a:ext cx="15857538" cy="766286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36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882014" y="615912"/>
            <a:ext cx="15857894" cy="12787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667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86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329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763588" y="523875"/>
            <a:ext cx="16113125" cy="777240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5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007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DC85A-1B55-43AA-9260-CDBCB6E789A7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EE338-1365-431D-B1B8-71875FA9B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1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583" y="2198914"/>
            <a:ext cx="15214759" cy="3668937"/>
          </a:xfrm>
        </p:spPr>
        <p:txBody>
          <a:bodyPr anchor="b"/>
          <a:lstStyle>
            <a:lvl1pPr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3583" y="5902560"/>
            <a:ext cx="15214759" cy="1929407"/>
          </a:xfrm>
        </p:spPr>
        <p:txBody>
          <a:bodyPr/>
          <a:lstStyle>
            <a:lvl1pPr marL="0" indent="0">
              <a:buNone/>
              <a:defRPr sz="3087">
                <a:solidFill>
                  <a:schemeClr val="tx1">
                    <a:tint val="75000"/>
                  </a:schemeClr>
                </a:solidFill>
              </a:defRPr>
            </a:lvl1pPr>
            <a:lvl2pPr marL="588005" indent="0">
              <a:buNone/>
              <a:defRPr sz="2572">
                <a:solidFill>
                  <a:schemeClr val="tx1">
                    <a:tint val="75000"/>
                  </a:schemeClr>
                </a:solidFill>
              </a:defRPr>
            </a:lvl2pPr>
            <a:lvl3pPr marL="1176010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3pPr>
            <a:lvl4pPr marL="176401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4pPr>
            <a:lvl5pPr marL="235202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5pPr>
            <a:lvl6pPr marL="294002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6pPr>
            <a:lvl7pPr marL="352803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7pPr>
            <a:lvl8pPr marL="4116034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8pPr>
            <a:lvl9pPr marL="4704039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E634A-B878-48A8-A744-448061EA986D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FF1F3-F3A0-44C9-811E-CBD75CDEB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7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2770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30402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5F448-0ECC-406C-93BC-2C2E94585C11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C0899-E8B7-4C45-93B9-C4CE438FE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8" y="469592"/>
            <a:ext cx="15214759" cy="1704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5069" y="2162163"/>
            <a:ext cx="7462673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5069" y="3221805"/>
            <a:ext cx="7462673" cy="47387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30402" y="2162163"/>
            <a:ext cx="7499425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30402" y="3221805"/>
            <a:ext cx="7499425" cy="47387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E2732-D743-4693-BF96-133B519B6976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7621B-2E24-47B1-8F0F-70A321248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7AD0F-E160-4AB0-9A91-FD5335077C81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A75F5-C3B2-4390-8ABA-A9D0D8DDF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2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07662-28F4-40FE-AEDB-7824FC0B0F2C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A3B60-DB17-4A0F-9BE3-20D651A25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32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9425" y="1269939"/>
            <a:ext cx="8930402" cy="6268023"/>
          </a:xfrm>
        </p:spPr>
        <p:txBody>
          <a:bodyPr/>
          <a:lstStyle>
            <a:lvl1pPr>
              <a:defRPr sz="4116"/>
            </a:lvl1pPr>
            <a:lvl2pPr>
              <a:defRPr sz="3601"/>
            </a:lvl2pPr>
            <a:lvl3pPr>
              <a:defRPr sz="3087"/>
            </a:lvl3pPr>
            <a:lvl4pPr>
              <a:defRPr sz="2572"/>
            </a:lvl4pPr>
            <a:lvl5pPr>
              <a:defRPr sz="2572"/>
            </a:lvl5pPr>
            <a:lvl6pPr>
              <a:defRPr sz="2572"/>
            </a:lvl6pPr>
            <a:lvl7pPr>
              <a:defRPr sz="2572"/>
            </a:lvl7pPr>
            <a:lvl8pPr>
              <a:defRPr sz="2572"/>
            </a:lvl8pPr>
            <a:lvl9pPr>
              <a:defRPr sz="25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2355E-1516-4DB0-9292-59258D9475D2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0FB1E-F689-4A2B-B97B-B7AB30D1C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99425" y="1269939"/>
            <a:ext cx="8930402" cy="6268023"/>
          </a:xfrm>
        </p:spPr>
        <p:txBody>
          <a:bodyPr rtlCol="0">
            <a:normAutofit/>
          </a:bodyPr>
          <a:lstStyle>
            <a:lvl1pPr marL="0" indent="0">
              <a:buNone/>
              <a:defRPr sz="4116"/>
            </a:lvl1pPr>
            <a:lvl2pPr marL="588005" indent="0">
              <a:buNone/>
              <a:defRPr sz="3601"/>
            </a:lvl2pPr>
            <a:lvl3pPr marL="1176010" indent="0">
              <a:buNone/>
              <a:defRPr sz="3087"/>
            </a:lvl3pPr>
            <a:lvl4pPr marL="1764015" indent="0">
              <a:buNone/>
              <a:defRPr sz="2572"/>
            </a:lvl4pPr>
            <a:lvl5pPr marL="2352020" indent="0">
              <a:buNone/>
              <a:defRPr sz="2572"/>
            </a:lvl5pPr>
            <a:lvl6pPr marL="2940025" indent="0">
              <a:buNone/>
              <a:defRPr sz="2572"/>
            </a:lvl6pPr>
            <a:lvl7pPr marL="3528030" indent="0">
              <a:buNone/>
              <a:defRPr sz="2572"/>
            </a:lvl7pPr>
            <a:lvl8pPr marL="4116034" indent="0">
              <a:buNone/>
              <a:defRPr sz="2572"/>
            </a:lvl8pPr>
            <a:lvl9pPr marL="4704039" indent="0">
              <a:buNone/>
              <a:defRPr sz="2572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EDE19-CBB5-41A0-9E18-04B1DABEE7C7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D2711-5403-4971-A632-62635683B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0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12850" y="469900"/>
            <a:ext cx="152146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2850" y="2347913"/>
            <a:ext cx="1521460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B9DE52-2268-4205-A194-14557303BE1B}" type="datetimeFigureOut">
              <a:rPr lang="en-US"/>
              <a:pPr>
                <a:defRPr/>
              </a:pPr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EE3655-4BA1-483E-83DC-68E19A5B0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  <p:sldLayoutId id="2147484445" r:id="rId12"/>
    <p:sldLayoutId id="2147484446" r:id="rId13"/>
    <p:sldLayoutId id="2147484447" r:id="rId14"/>
    <p:sldLayoutId id="2147484448" r:id="rId15"/>
    <p:sldLayoutId id="2147484449" r:id="rId16"/>
  </p:sldLayoutIdLst>
  <p:txStyles>
    <p:titleStyle>
      <a:lvl1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2pPr>
      <a:lvl3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3pPr>
      <a:lvl4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4pPr>
      <a:lvl5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93688" indent="-293688" algn="l" defTabSz="1174750" rtl="0" eaLnBrk="1" fontAlgn="base" hangingPunct="1">
        <a:lnSpc>
          <a:spcPct val="90000"/>
        </a:lnSpc>
        <a:spcBef>
          <a:spcPts val="1288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81063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68438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644775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23402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82203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41003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99804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8800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117601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1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235202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294002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52803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116034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704039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.twinkl.co.uk/resources/ks2-twinkl-originals/twinkl-educational-publishing-fiction-stories-english-key-stage-2/enzos-egg-fiction-ks2-twinkl-original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.twinkl.co.uk/resources/ks2-twinkl-originals/twinkl-educational-publishing-fiction-stories-english-key-stage-2/enzos-egg-fiction-ks2-twinkl-originals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ECDAACB2-9E2F-419B-B253-F47F252AB202}"/>
              </a:ext>
            </a:extLst>
          </p:cNvPr>
          <p:cNvSpPr/>
          <p:nvPr/>
        </p:nvSpPr>
        <p:spPr>
          <a:xfrm>
            <a:off x="15492329" y="0"/>
            <a:ext cx="2037134" cy="1556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4">
            <a:extLst>
              <a:ext uri="{FF2B5EF4-FFF2-40B4-BE49-F238E27FC236}">
                <a16:creationId xmlns:a16="http://schemas.microsoft.com/office/drawing/2014/main" id="{7A806D91-50FD-49AE-945A-BA51C52AC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655" y="554319"/>
            <a:ext cx="6956133" cy="172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sz="2000" dirty="0">
                <a:latin typeface="Twinkl" pitchFamily="2" charset="0"/>
              </a:rPr>
              <a:t>No matter how long it took, Tess was always there. Her friendship meant that Enzo knew it was OK for him to stay exactly where he was…</a:t>
            </a:r>
          </a:p>
          <a:p>
            <a:endParaRPr lang="en-GB" sz="2000" dirty="0">
              <a:latin typeface="Twinkl" pitchFamily="2" charset="0"/>
            </a:endParaRPr>
          </a:p>
          <a:p>
            <a:r>
              <a:rPr lang="en-GB" sz="2000" dirty="0">
                <a:latin typeface="Twinkl" pitchFamily="2" charset="0"/>
              </a:rPr>
              <a:t>...for as long as he needed to. </a:t>
            </a:r>
            <a:endParaRPr lang="en-GB" altLang="en-US" sz="2000" dirty="0">
              <a:latin typeface="Twinkl" pitchFamily="2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89938C16-7FA1-4E5F-83F9-53F2BB989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262787"/>
            <a:ext cx="7377047" cy="203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 When Tess was around, Enzo knew he was surrounded by</a:t>
            </a:r>
            <a:br>
              <a:rPr lang="en-GB" altLang="en-US" sz="2000" dirty="0">
                <a:latin typeface="Twinkl" pitchFamily="2" charset="0"/>
              </a:rPr>
            </a:br>
            <a:r>
              <a:rPr lang="en-GB" altLang="en-US" sz="2000" dirty="0">
                <a:latin typeface="Twinkl" pitchFamily="2" charset="0"/>
              </a:rPr>
              <a:t>friends… even when he felt withdrawn.</a:t>
            </a:r>
          </a:p>
          <a:p>
            <a:pPr marL="97200" indent="-457200"/>
            <a:endParaRPr lang="en-GB" altLang="en-US" sz="2000" dirty="0">
              <a:latin typeface="Twinkl" pitchFamily="2" charset="0"/>
            </a:endParaRPr>
          </a:p>
          <a:p>
            <a:pPr marL="97200" indent="-457200"/>
            <a:r>
              <a:rPr lang="en-GB" altLang="en-US" sz="2000" dirty="0">
                <a:latin typeface="Twinkl" pitchFamily="2" charset="0"/>
              </a:rPr>
              <a:t> By setting an example for others, Tess was able to show Enzo that his friends and his life were always there waiting for him, whenever he was ready.</a:t>
            </a:r>
          </a:p>
        </p:txBody>
      </p:sp>
    </p:spTree>
    <p:extLst>
      <p:ext uri="{BB962C8B-B14F-4D97-AF65-F5344CB8AC3E}">
        <p14:creationId xmlns:p14="http://schemas.microsoft.com/office/powerpoint/2010/main" val="376703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1123423" y="1195312"/>
            <a:ext cx="6347791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sz="2000" b="0" i="0" u="none" strike="noStrike" dirty="0">
                <a:effectLst/>
                <a:latin typeface="Twinkl" pitchFamily="2" charset="0"/>
              </a:rPr>
              <a:t>One day, he reached out. </a:t>
            </a:r>
            <a:endParaRPr lang="en-GB" altLang="en-US" sz="2000" dirty="0">
              <a:latin typeface="Twinkl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BF8042B-5C8F-4791-8A57-8859CE6D5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4860" y="7498189"/>
            <a:ext cx="5055705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dirty="0">
                <a:solidFill>
                  <a:srgbClr val="000000"/>
                </a:solidFill>
                <a:latin typeface="Twinkl" pitchFamily="2" charset="0"/>
              </a:rPr>
              <a:t>Another day, he watched.</a:t>
            </a:r>
            <a:endParaRPr lang="en-GB" altLang="en-US" sz="200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31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65173A7-A174-4CFF-9F8D-DE5C1227B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3962" y="584042"/>
            <a:ext cx="2607441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When he was ready, he stepped out...</a:t>
            </a:r>
            <a:endParaRPr lang="en-GB" altLang="en-US" sz="2000" dirty="0">
              <a:latin typeface="Twinkl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A6E61B-E64E-4D05-8BD7-0B553A112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4134" y="3580102"/>
            <a:ext cx="6890302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solidFill>
                  <a:srgbClr val="000000"/>
                </a:solidFill>
                <a:latin typeface="Twinkl" pitchFamily="2" charset="0"/>
              </a:rPr>
              <a:t>...before stepping back in again.</a:t>
            </a:r>
            <a:endParaRPr lang="en-GB" altLang="en-US" sz="200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97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4">
            <a:extLst>
              <a:ext uri="{FF2B5EF4-FFF2-40B4-BE49-F238E27FC236}">
                <a16:creationId xmlns:a16="http://schemas.microsoft.com/office/drawing/2014/main" id="{79F6C1D7-ECC1-4898-9B6E-B7C2043B8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121" y="705381"/>
            <a:ext cx="3838860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 Then after a while, Enzo stayed out of the egg for longer…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D976EB6-F8C9-4D4D-A4A6-0A7C50695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684" y="6150218"/>
            <a:ext cx="1816097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...and longer…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CE390B2-DEFB-44CD-A0C6-7D8EB85E4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181" y="7064617"/>
            <a:ext cx="3262165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...until Enzo realised that outside of the egg was where he wanted to be.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233BB673-445A-4A03-9862-CA8669EC2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6108" y="1491612"/>
            <a:ext cx="6386946" cy="141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 algn="ctr"/>
            <a:r>
              <a:rPr lang="en-GB" altLang="en-US" sz="2000" dirty="0">
                <a:latin typeface="Twinkl" pitchFamily="2" charset="0"/>
              </a:rPr>
              <a:t>So he decided to stay for a while, </a:t>
            </a:r>
          </a:p>
          <a:p>
            <a:pPr marL="97200" indent="-457200" algn="ctr"/>
            <a:r>
              <a:rPr lang="en-GB" altLang="en-US" sz="2000" dirty="0">
                <a:latin typeface="Twinkl" pitchFamily="2" charset="0"/>
              </a:rPr>
              <a:t>but he always kept a little piece of the egg with him...</a:t>
            </a:r>
          </a:p>
          <a:p>
            <a:pPr marL="97200" indent="-457200" algn="ctr"/>
            <a:endParaRPr lang="en-GB" altLang="en-US" sz="2000" dirty="0">
              <a:latin typeface="Twinkl" pitchFamily="2" charset="0"/>
            </a:endParaRPr>
          </a:p>
          <a:p>
            <a:pPr marL="97200" indent="-457200" algn="ctr"/>
            <a:r>
              <a:rPr lang="en-GB" altLang="en-US" sz="2000" dirty="0">
                <a:latin typeface="Twinkl" pitchFamily="2" charset="0"/>
              </a:rPr>
              <a:t>...just in case he needed to go back inside again one day.</a:t>
            </a:r>
          </a:p>
        </p:txBody>
      </p:sp>
    </p:spTree>
    <p:extLst>
      <p:ext uri="{BB962C8B-B14F-4D97-AF65-F5344CB8AC3E}">
        <p14:creationId xmlns:p14="http://schemas.microsoft.com/office/powerpoint/2010/main" val="236253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>
            <a:extLst>
              <a:ext uri="{FF2B5EF4-FFF2-40B4-BE49-F238E27FC236}">
                <a16:creationId xmlns:a16="http://schemas.microsoft.com/office/drawing/2014/main" id="{77DCB74F-3418-4E90-BF1F-055E0C7B1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593" y="1786035"/>
            <a:ext cx="2702788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 A little while later, Enzo noticed that Tess wasn’t herself.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1EE430E-B386-433D-9ED1-29DE5FED4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7017" y="5507956"/>
            <a:ext cx="2992583" cy="141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 Enzo didn’t need to know or understand exactly what Tess was feeling to be able to help her. 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FE950E7F-41E4-45B8-9721-3AF23BE8D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6435" y="6926071"/>
            <a:ext cx="5569529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 algn="ctr"/>
            <a:r>
              <a:rPr lang="en-GB" altLang="en-US" sz="2000" dirty="0">
                <a:latin typeface="Twinkl" pitchFamily="2" charset="0"/>
              </a:rPr>
              <a:t>He thought back to how Tess had supported him and he knew just what to do. </a:t>
            </a:r>
          </a:p>
        </p:txBody>
      </p:sp>
    </p:spTree>
    <p:extLst>
      <p:ext uri="{BB962C8B-B14F-4D97-AF65-F5344CB8AC3E}">
        <p14:creationId xmlns:p14="http://schemas.microsoft.com/office/powerpoint/2010/main" val="296881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>
            <a:extLst>
              <a:ext uri="{FF2B5EF4-FFF2-40B4-BE49-F238E27FC236}">
                <a16:creationId xmlns:a16="http://schemas.microsoft.com/office/drawing/2014/main" id="{2FAAB1CD-5D9D-46C4-AD56-C32223CEE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283" y="1672221"/>
            <a:ext cx="4226789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 algn="ctr"/>
            <a:r>
              <a:rPr lang="en-GB" altLang="en-US" sz="2000" dirty="0">
                <a:latin typeface="Twinkl" pitchFamily="2" charset="0"/>
              </a:rPr>
              <a:t>He was patient with Tess, giving her the time that she needed.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10A6468-737A-46F7-9D60-D5B5FC937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9563" y="1826109"/>
            <a:ext cx="5569529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 algn="ctr"/>
            <a:r>
              <a:rPr lang="en-GB" altLang="en-US" sz="2000" dirty="0">
                <a:latin typeface="Twinkl" pitchFamily="2" charset="0"/>
              </a:rPr>
              <a:t>He listened to Tess, following her lead.</a:t>
            </a:r>
          </a:p>
        </p:txBody>
      </p:sp>
    </p:spTree>
    <p:extLst>
      <p:ext uri="{BB962C8B-B14F-4D97-AF65-F5344CB8AC3E}">
        <p14:creationId xmlns:p14="http://schemas.microsoft.com/office/powerpoint/2010/main" val="329651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B6ADF0C-5DFB-44CB-98D0-2E33DF6C5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590" y="4008793"/>
            <a:ext cx="4309916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 He supported Tess, carrying her with him but never forcing her to join in. 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ECDCB3F-095A-4DD0-900B-359CC5764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0982" y="3701017"/>
            <a:ext cx="3740728" cy="141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 algn="r"/>
            <a:r>
              <a:rPr lang="en-GB" altLang="en-US" sz="2000" dirty="0">
                <a:latin typeface="Twinkl" pitchFamily="2" charset="0"/>
              </a:rPr>
              <a:t>He showed Tess that she was loved, that he would never give up on her and that he would always be her friend.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065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74B91B62-CB44-476F-ACEB-136354742D61}"/>
              </a:ext>
            </a:extLst>
          </p:cNvPr>
          <p:cNvSpPr/>
          <p:nvPr/>
        </p:nvSpPr>
        <p:spPr>
          <a:xfrm>
            <a:off x="7801583" y="3631862"/>
            <a:ext cx="2037134" cy="1556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18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F4D8271-F356-4653-81FF-D9CB3CF91FF4}"/>
              </a:ext>
            </a:extLst>
          </p:cNvPr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>
            <a:extLst>
              <a:ext uri="{FF2B5EF4-FFF2-40B4-BE49-F238E27FC236}">
                <a16:creationId xmlns:a16="http://schemas.microsoft.com/office/drawing/2014/main" id="{849D8E23-C508-4BA3-9137-FE7DBA838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811" y="1949569"/>
            <a:ext cx="6970960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Enzo’s egg was a space just for him.</a:t>
            </a:r>
            <a:endParaRPr lang="en-GB" altLang="en-US" sz="2000" dirty="0">
              <a:latin typeface="Twinkl" pitchFamily="2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7B0858-E517-47CA-BB9D-BA3C6F323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1278" y="7311151"/>
            <a:ext cx="6970960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It was a place where he found himself when there were lots</a:t>
            </a:r>
          </a:p>
          <a:p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of noisy people...</a:t>
            </a:r>
            <a:endParaRPr lang="en-GB" altLang="en-US" sz="2000"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4">
            <a:extLst>
              <a:ext uri="{FF2B5EF4-FFF2-40B4-BE49-F238E27FC236}">
                <a16:creationId xmlns:a16="http://schemas.microsoft.com/office/drawing/2014/main" id="{79F6C1D7-ECC1-4898-9B6E-B7C2043B8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2267" y="1474449"/>
            <a:ext cx="1323915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...or cry...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9DB747-8E2F-414E-B8C7-20557DB41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614" y="4410075"/>
            <a:ext cx="6744678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...when he wanted to shout...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824554" y="4410075"/>
            <a:ext cx="6933478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…or when he needed time to reflect.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4">
            <a:extLst>
              <a:ext uri="{FF2B5EF4-FFF2-40B4-BE49-F238E27FC236}">
                <a16:creationId xmlns:a16="http://schemas.microsoft.com/office/drawing/2014/main" id="{7D99AC8D-3FC3-4190-A22A-24E86735C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220" y="2053932"/>
            <a:ext cx="3615615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 Recently, Enzo had needed </a:t>
            </a:r>
            <a:br>
              <a:rPr lang="en-GB" altLang="en-US" sz="2000" dirty="0">
                <a:latin typeface="Twinkl" pitchFamily="2" charset="0"/>
              </a:rPr>
            </a:br>
            <a:r>
              <a:rPr lang="en-GB" altLang="en-US" sz="2000" dirty="0">
                <a:latin typeface="Twinkl" pitchFamily="2" charset="0"/>
              </a:rPr>
              <a:t>the egg more and more. It was where he wanted to be. 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A38135FB-1B2D-464B-AA38-191AE79BD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5673" y="7873712"/>
            <a:ext cx="4100432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So, he decided to stay for a while.</a:t>
            </a:r>
          </a:p>
        </p:txBody>
      </p:sp>
    </p:spTree>
    <p:extLst>
      <p:ext uri="{BB962C8B-B14F-4D97-AF65-F5344CB8AC3E}">
        <p14:creationId xmlns:p14="http://schemas.microsoft.com/office/powerpoint/2010/main" val="296039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15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4">
            <a:extLst>
              <a:ext uri="{FF2B5EF4-FFF2-40B4-BE49-F238E27FC236}">
                <a16:creationId xmlns:a16="http://schemas.microsoft.com/office/drawing/2014/main" id="{48660A58-D666-4745-8120-48C6BB6E0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672" y="726656"/>
            <a:ext cx="3034145" cy="249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en-GB" sz="2000" b="0" i="0" u="none" strike="noStrike" dirty="0">
                <a:effectLst/>
                <a:latin typeface="Twinkl" pitchFamily="2" charset="0"/>
              </a:rPr>
              <a:t>The people who loved Enzo were worried about him. They tried to help, but they weren’t sure how. </a:t>
            </a: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en-GB" sz="2000" b="0" i="0" u="none" strike="noStrike" dirty="0">
                <a:effectLst/>
                <a:latin typeface="Twinkl" pitchFamily="2" charset="0"/>
              </a:rPr>
              <a:t>One day, </a:t>
            </a:r>
            <a:r>
              <a:rPr lang="en-GB" sz="2000" b="0" i="0" u="none" strike="noStrike" dirty="0" err="1">
                <a:effectLst/>
                <a:latin typeface="Twinkl" pitchFamily="2" charset="0"/>
              </a:rPr>
              <a:t>Nonna</a:t>
            </a:r>
            <a:r>
              <a:rPr lang="en-GB" sz="2000" b="0" i="0" u="none" strike="noStrike" dirty="0">
                <a:effectLst/>
                <a:latin typeface="Twinkl" pitchFamily="2" charset="0"/>
              </a:rPr>
              <a:t> delivered a toy to distract him and a card to cheer him up...</a:t>
            </a:r>
            <a:endParaRPr lang="en-US" sz="2000" b="0" dirty="0">
              <a:effectLst/>
              <a:latin typeface="Twinkl" pitchFamily="2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3263871F-9CF7-42BA-8516-E2C9BDA36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0762" y="726656"/>
            <a:ext cx="3034145" cy="157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GB" sz="2000" b="0" i="0" u="none" strike="noStrike" baseline="0" dirty="0">
                <a:solidFill>
                  <a:srgbClr val="211D1E"/>
                </a:solidFill>
                <a:latin typeface="Twinkl" pitchFamily="2" charset="0"/>
              </a:rPr>
              <a:t>On a Monday, his mum tried to come inside... </a:t>
            </a:r>
          </a:p>
          <a:p>
            <a:pPr>
              <a:spcAft>
                <a:spcPts val="1200"/>
              </a:spcAft>
            </a:pPr>
            <a:r>
              <a:rPr lang="en-GB" sz="2000" b="0" i="0" u="none" strike="noStrike" baseline="0" dirty="0">
                <a:solidFill>
                  <a:srgbClr val="211D1E"/>
                </a:solidFill>
                <a:latin typeface="Twinkl" pitchFamily="2" charset="0"/>
              </a:rPr>
              <a:t>...but that day, Enzo wanted to be alone. </a:t>
            </a:r>
            <a:endParaRPr lang="en-GB" altLang="en-US" sz="2000" dirty="0">
              <a:latin typeface="Twinkl" pitchFamily="2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B0D9FE60-E071-48C7-97A8-3FE8D4797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603" y="726656"/>
            <a:ext cx="2931777" cy="295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GB" sz="2000" b="0" i="0" u="none" strike="noStrike" dirty="0">
                <a:effectLst/>
                <a:latin typeface="Twinkl" pitchFamily="2" charset="0"/>
              </a:rPr>
              <a:t>...but it didn’t cheer Enzo up for long.</a:t>
            </a:r>
          </a:p>
          <a:p>
            <a:pPr>
              <a:spcAft>
                <a:spcPts val="1200"/>
              </a:spcAft>
            </a:pPr>
            <a:r>
              <a:rPr lang="en-GB" sz="2000" b="0" i="0" u="none" strike="noStrike" dirty="0">
                <a:effectLst/>
                <a:latin typeface="Twinkl" pitchFamily="2" charset="0"/>
              </a:rPr>
              <a:t>The following week, Enzo’s cousin, Mateo, started to ask him lots of questions...</a:t>
            </a:r>
          </a:p>
          <a:p>
            <a:pPr>
              <a:spcAft>
                <a:spcPts val="1200"/>
              </a:spcAft>
            </a:pPr>
            <a:r>
              <a:rPr lang="en-GB" sz="2000" b="0" i="0" u="none" strike="noStrike" dirty="0">
                <a:effectLst/>
                <a:latin typeface="Twinkl" pitchFamily="2" charset="0"/>
              </a:rPr>
              <a:t>...but Enzo didn’t know the answers.</a:t>
            </a:r>
            <a:endParaRPr lang="en-US" sz="2000" b="0" dirty="0">
              <a:effectLst/>
              <a:latin typeface="Twinkl" pitchFamily="2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AD26AA29-E574-4996-8595-EDB8E742C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24851" y="726656"/>
            <a:ext cx="3034145" cy="187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GB" sz="2000" dirty="0">
                <a:latin typeface="Twinkl" pitchFamily="2" charset="0"/>
              </a:rPr>
              <a:t>“Isn’t it time you stepped out?” Uncle Noah asked one Saturday...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latin typeface="Twinkl" pitchFamily="2" charset="0"/>
              </a:rPr>
              <a:t>...but Enzo didn’t feel ready to step out.</a:t>
            </a:r>
            <a:endParaRPr lang="en-GB" altLang="en-US" sz="200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40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4">
            <a:extLst>
              <a:ext uri="{FF2B5EF4-FFF2-40B4-BE49-F238E27FC236}">
                <a16:creationId xmlns:a16="http://schemas.microsoft.com/office/drawing/2014/main" id="{2B31ED8F-65D1-4048-994D-FD22B60A2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604" y="533342"/>
            <a:ext cx="3333106" cy="141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Enzo’s friend, Sarah, thought that he might want to be left alone so she stopped coming round to see him.</a:t>
            </a:r>
            <a:endParaRPr lang="en-GB" altLang="en-US" sz="2000" dirty="0">
              <a:latin typeface="Twinkl" pitchFamily="2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766EE11-E369-4CBE-9B1B-2C68CDCBD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7113" y="6454365"/>
            <a:ext cx="3333106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This made Enzo feel worse. </a:t>
            </a:r>
            <a:endParaRPr lang="en-GB" altLang="en-US" sz="2000" dirty="0">
              <a:latin typeface="Twinkl" pitchFamily="2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E5ACEE6-9F4B-4E16-A11D-486DB6795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2691" y="6547869"/>
            <a:ext cx="2521528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So, nothing happened for a while.</a:t>
            </a:r>
            <a:endParaRPr lang="en-GB" altLang="en-US" sz="2000" dirty="0">
              <a:latin typeface="Twinkl" pitchFamily="2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1BF4CFCE-1DFB-4C89-BFD1-DD18F0E49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519" y="1091017"/>
            <a:ext cx="3333106" cy="234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However, there was one person who seemed to understand exactly </a:t>
            </a:r>
          </a:p>
          <a:p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how to help Enzo. </a:t>
            </a:r>
          </a:p>
          <a:p>
            <a:endParaRPr lang="en-GB" sz="2000" b="0" i="0" u="none" strike="noStrike" dirty="0">
              <a:solidFill>
                <a:srgbClr val="000000"/>
              </a:solidFill>
              <a:effectLst/>
              <a:latin typeface="Twinkl" pitchFamily="2" charset="0"/>
            </a:endParaRPr>
          </a:p>
          <a:p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Tess knew that his egg needed to stay intact.</a:t>
            </a:r>
            <a:endParaRPr lang="en-GB" altLang="en-US" sz="200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02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4">
            <a:extLst>
              <a:ext uri="{FF2B5EF4-FFF2-40B4-BE49-F238E27FC236}">
                <a16:creationId xmlns:a16="http://schemas.microsoft.com/office/drawing/2014/main" id="{B5833E30-2867-4DAE-B775-32CF33A96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1294" y="4725196"/>
            <a:ext cx="5851615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spcBef>
                <a:spcPts val="600"/>
              </a:spcBef>
              <a:spcAft>
                <a:spcPts val="600"/>
              </a:spcAft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The egg was given time to heal, with Enzo inside. Yet he didn’t feel alone.</a:t>
            </a:r>
            <a:endParaRPr lang="en-US" sz="2400" b="0" dirty="0">
              <a:effectLst/>
              <a:latin typeface="Twinkl" pitchFamily="2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BAB4AB2D-7AB9-4BD9-9C16-CBADE334C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909" y="735087"/>
            <a:ext cx="7578435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When Tess was around, Enzo felt included. She always invited him to be part of the game… even when he didn’t feel like having fun. </a:t>
            </a:r>
            <a:endParaRPr lang="en-US" sz="2400" b="0" dirty="0">
              <a:effectLst/>
              <a:latin typeface="Twinkl" pitchFamily="2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1CFB3CC5-A681-42E9-B712-D31E1D510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909" y="7399123"/>
            <a:ext cx="7578435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By being patient, Tess was able to make him feel welcome without forcing him to join in. 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4E087162-C3C9-41E0-9904-07CD882B6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514" y="1192287"/>
            <a:ext cx="1709106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spcBef>
                <a:spcPts val="600"/>
              </a:spcBef>
              <a:spcAft>
                <a:spcPts val="600"/>
              </a:spcAft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 Nobody tried to come inside.</a:t>
            </a:r>
            <a:endParaRPr lang="en-US" sz="2400" b="0" dirty="0">
              <a:effectLst/>
              <a:latin typeface="Twinkl" pitchFamily="2" charset="0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145AB3F4-FF87-4DDD-A19C-389FDA068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478" y="1192287"/>
            <a:ext cx="1854581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spcBef>
                <a:spcPts val="600"/>
              </a:spcBef>
              <a:spcAft>
                <a:spcPts val="600"/>
              </a:spcAft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Nobody tried to make any holes.</a:t>
            </a:r>
            <a:endParaRPr lang="en-US" sz="2400" b="0" dirty="0">
              <a:effectLst/>
              <a:latin typeface="Twinkl" pitchFamily="2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093FAAA9-99DC-45B7-867F-18F36BC99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4917" y="858288"/>
            <a:ext cx="1709106" cy="141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spcBef>
                <a:spcPts val="600"/>
              </a:spcBef>
              <a:spcAft>
                <a:spcPts val="600"/>
              </a:spcAft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Nobody tried to force Enzo to come out of his egg.</a:t>
            </a:r>
            <a:endParaRPr lang="en-US" sz="2400" b="0" dirty="0">
              <a:effectLst/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75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>
            <a:extLst>
              <a:ext uri="{FF2B5EF4-FFF2-40B4-BE49-F238E27FC236}">
                <a16:creationId xmlns:a16="http://schemas.microsoft.com/office/drawing/2014/main" id="{3D6129B6-463D-4F32-891E-5CBCB9792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859" y="597336"/>
            <a:ext cx="5802524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When Tess was around, Enzo felt listened to. She always invited him to be part of the conversation… even when he didn’t have much to say.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004D2820-A8D4-466E-A232-977772BA0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9127" y="4629009"/>
            <a:ext cx="5929746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By listening to him, Tess was able to follow his lead. They chatted when he wanted to chat and shared some quiet time when he didn’t.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064EDD37-97C6-432D-8452-8EA63CE03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5054" y="597336"/>
            <a:ext cx="5167746" cy="280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When Tess was around, Enzo felt supported. She always encouraged him to be honest about how he felt… even when he didn’t know how to express himself.  </a:t>
            </a: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Twinkl" pitchFamily="2" charset="0"/>
              </a:rPr>
              <a:t>It wasn’t always easy. Some days were harder than others but, by not giving up, Tess gave Enzo the freedom to feel all his different emotions.</a:t>
            </a:r>
          </a:p>
        </p:txBody>
      </p:sp>
    </p:spTree>
    <p:extLst>
      <p:ext uri="{BB962C8B-B14F-4D97-AF65-F5344CB8AC3E}">
        <p14:creationId xmlns:p14="http://schemas.microsoft.com/office/powerpoint/2010/main" val="206899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-or-764-a-christmas-collar-story-powerpoint-english [Compatibility Mode]" id="{A9B69A0B-2A99-4A85-B835-0BFC88B9594C}" vid="{7091B1B5-EA23-4905-99AA-7A80435FA3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 Book Powerpoint</Template>
  <TotalTime>4699</TotalTime>
  <Words>722</Words>
  <Application>Microsoft Office PowerPoint</Application>
  <PresentationFormat>Custom</PresentationFormat>
  <Paragraphs>58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Twinkl SemiBold</vt:lpstr>
      <vt:lpstr>Calibri</vt:lpstr>
      <vt:lpstr>Calibri Light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Liz Elston</cp:lastModifiedBy>
  <cp:revision>43</cp:revision>
  <dcterms:created xsi:type="dcterms:W3CDTF">2021-02-02T15:58:56Z</dcterms:created>
  <dcterms:modified xsi:type="dcterms:W3CDTF">2023-10-09T11:20:26Z</dcterms:modified>
</cp:coreProperties>
</file>