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F791"/>
    <a:srgbClr val="F692F8"/>
    <a:srgbClr val="FF8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E393FEE-3260-483E-90CF-B0E48FCFA23F}" type="datetimeFigureOut">
              <a:rPr lang="en-GB" smtClean="0"/>
              <a:t>29/09/2023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533054-5CCC-4CEE-8EBB-F5A4366CB448}" type="slidenum">
              <a:rPr lang="en-GB" smtClean="0"/>
              <a:t>‹#›</a:t>
            </a:fld>
            <a:endParaRPr lang="en-GB"/>
          </a:p>
        </p:txBody>
      </p:sp>
    </p:spTree>
    <p:extLst>
      <p:ext uri="{BB962C8B-B14F-4D97-AF65-F5344CB8AC3E}">
        <p14:creationId xmlns:p14="http://schemas.microsoft.com/office/powerpoint/2010/main" val="2372623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393FEE-3260-483E-90CF-B0E48FCFA23F}" type="datetimeFigureOut">
              <a:rPr lang="en-GB" smtClean="0"/>
              <a:t>29/09/2023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533054-5CCC-4CEE-8EBB-F5A4366CB448}" type="slidenum">
              <a:rPr lang="en-GB" smtClean="0"/>
              <a:t>‹#›</a:t>
            </a:fld>
            <a:endParaRPr lang="en-GB"/>
          </a:p>
        </p:txBody>
      </p:sp>
    </p:spTree>
    <p:extLst>
      <p:ext uri="{BB962C8B-B14F-4D97-AF65-F5344CB8AC3E}">
        <p14:creationId xmlns:p14="http://schemas.microsoft.com/office/powerpoint/2010/main" val="1895447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393FEE-3260-483E-90CF-B0E48FCFA23F}" type="datetimeFigureOut">
              <a:rPr lang="en-GB" smtClean="0"/>
              <a:t>29/09/2023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533054-5CCC-4CEE-8EBB-F5A4366CB448}" type="slidenum">
              <a:rPr lang="en-GB" smtClean="0"/>
              <a:t>‹#›</a:t>
            </a:fld>
            <a:endParaRPr lang="en-GB"/>
          </a:p>
        </p:txBody>
      </p:sp>
    </p:spTree>
    <p:extLst>
      <p:ext uri="{BB962C8B-B14F-4D97-AF65-F5344CB8AC3E}">
        <p14:creationId xmlns:p14="http://schemas.microsoft.com/office/powerpoint/2010/main" val="3217817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393FEE-3260-483E-90CF-B0E48FCFA23F}" type="datetimeFigureOut">
              <a:rPr lang="en-GB" smtClean="0"/>
              <a:t>29/09/2023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533054-5CCC-4CEE-8EBB-F5A4366CB448}" type="slidenum">
              <a:rPr lang="en-GB" smtClean="0"/>
              <a:t>‹#›</a:t>
            </a:fld>
            <a:endParaRPr lang="en-GB"/>
          </a:p>
        </p:txBody>
      </p:sp>
    </p:spTree>
    <p:extLst>
      <p:ext uri="{BB962C8B-B14F-4D97-AF65-F5344CB8AC3E}">
        <p14:creationId xmlns:p14="http://schemas.microsoft.com/office/powerpoint/2010/main" val="1283628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393FEE-3260-483E-90CF-B0E48FCFA23F}" type="datetimeFigureOut">
              <a:rPr lang="en-GB" smtClean="0"/>
              <a:t>29/09/2023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533054-5CCC-4CEE-8EBB-F5A4366CB448}" type="slidenum">
              <a:rPr lang="en-GB" smtClean="0"/>
              <a:t>‹#›</a:t>
            </a:fld>
            <a:endParaRPr lang="en-GB"/>
          </a:p>
        </p:txBody>
      </p:sp>
    </p:spTree>
    <p:extLst>
      <p:ext uri="{BB962C8B-B14F-4D97-AF65-F5344CB8AC3E}">
        <p14:creationId xmlns:p14="http://schemas.microsoft.com/office/powerpoint/2010/main" val="2055524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E393FEE-3260-483E-90CF-B0E48FCFA23F}" type="datetimeFigureOut">
              <a:rPr lang="en-GB" smtClean="0"/>
              <a:t>29/09/2023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533054-5CCC-4CEE-8EBB-F5A4366CB448}" type="slidenum">
              <a:rPr lang="en-GB" smtClean="0"/>
              <a:t>‹#›</a:t>
            </a:fld>
            <a:endParaRPr lang="en-GB"/>
          </a:p>
        </p:txBody>
      </p:sp>
    </p:spTree>
    <p:extLst>
      <p:ext uri="{BB962C8B-B14F-4D97-AF65-F5344CB8AC3E}">
        <p14:creationId xmlns:p14="http://schemas.microsoft.com/office/powerpoint/2010/main" val="806618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E393FEE-3260-483E-90CF-B0E48FCFA23F}" type="datetimeFigureOut">
              <a:rPr lang="en-GB" smtClean="0"/>
              <a:t>29/09/2023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8533054-5CCC-4CEE-8EBB-F5A4366CB448}" type="slidenum">
              <a:rPr lang="en-GB" smtClean="0"/>
              <a:t>‹#›</a:t>
            </a:fld>
            <a:endParaRPr lang="en-GB"/>
          </a:p>
        </p:txBody>
      </p:sp>
    </p:spTree>
    <p:extLst>
      <p:ext uri="{BB962C8B-B14F-4D97-AF65-F5344CB8AC3E}">
        <p14:creationId xmlns:p14="http://schemas.microsoft.com/office/powerpoint/2010/main" val="95485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E393FEE-3260-483E-90CF-B0E48FCFA23F}" type="datetimeFigureOut">
              <a:rPr lang="en-GB" smtClean="0"/>
              <a:t>29/09/2023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8533054-5CCC-4CEE-8EBB-F5A4366CB448}" type="slidenum">
              <a:rPr lang="en-GB" smtClean="0"/>
              <a:t>‹#›</a:t>
            </a:fld>
            <a:endParaRPr lang="en-GB"/>
          </a:p>
        </p:txBody>
      </p:sp>
    </p:spTree>
    <p:extLst>
      <p:ext uri="{BB962C8B-B14F-4D97-AF65-F5344CB8AC3E}">
        <p14:creationId xmlns:p14="http://schemas.microsoft.com/office/powerpoint/2010/main" val="4149026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93FEE-3260-483E-90CF-B0E48FCFA23F}" type="datetimeFigureOut">
              <a:rPr lang="en-GB" smtClean="0"/>
              <a:t>29/09/2023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8533054-5CCC-4CEE-8EBB-F5A4366CB448}" type="slidenum">
              <a:rPr lang="en-GB" smtClean="0"/>
              <a:t>‹#›</a:t>
            </a:fld>
            <a:endParaRPr lang="en-GB"/>
          </a:p>
        </p:txBody>
      </p:sp>
    </p:spTree>
    <p:extLst>
      <p:ext uri="{BB962C8B-B14F-4D97-AF65-F5344CB8AC3E}">
        <p14:creationId xmlns:p14="http://schemas.microsoft.com/office/powerpoint/2010/main" val="3475604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393FEE-3260-483E-90CF-B0E48FCFA23F}" type="datetimeFigureOut">
              <a:rPr lang="en-GB" smtClean="0"/>
              <a:t>29/09/2023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533054-5CCC-4CEE-8EBB-F5A4366CB448}" type="slidenum">
              <a:rPr lang="en-GB" smtClean="0"/>
              <a:t>‹#›</a:t>
            </a:fld>
            <a:endParaRPr lang="en-GB"/>
          </a:p>
        </p:txBody>
      </p:sp>
    </p:spTree>
    <p:extLst>
      <p:ext uri="{BB962C8B-B14F-4D97-AF65-F5344CB8AC3E}">
        <p14:creationId xmlns:p14="http://schemas.microsoft.com/office/powerpoint/2010/main" val="1395803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393FEE-3260-483E-90CF-B0E48FCFA23F}" type="datetimeFigureOut">
              <a:rPr lang="en-GB" smtClean="0"/>
              <a:t>29/09/2023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533054-5CCC-4CEE-8EBB-F5A4366CB448}" type="slidenum">
              <a:rPr lang="en-GB" smtClean="0"/>
              <a:t>‹#›</a:t>
            </a:fld>
            <a:endParaRPr lang="en-GB"/>
          </a:p>
        </p:txBody>
      </p:sp>
    </p:spTree>
    <p:extLst>
      <p:ext uri="{BB962C8B-B14F-4D97-AF65-F5344CB8AC3E}">
        <p14:creationId xmlns:p14="http://schemas.microsoft.com/office/powerpoint/2010/main" val="3125529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4F79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93FEE-3260-483E-90CF-B0E48FCFA23F}" type="datetimeFigureOut">
              <a:rPr lang="en-GB" smtClean="0"/>
              <a:t>29/09/2023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33054-5CCC-4CEE-8EBB-F5A4366CB448}" type="slidenum">
              <a:rPr lang="en-GB" smtClean="0"/>
              <a:t>‹#›</a:t>
            </a:fld>
            <a:endParaRPr lang="en-GB"/>
          </a:p>
        </p:txBody>
      </p:sp>
    </p:spTree>
    <p:extLst>
      <p:ext uri="{BB962C8B-B14F-4D97-AF65-F5344CB8AC3E}">
        <p14:creationId xmlns:p14="http://schemas.microsoft.com/office/powerpoint/2010/main" val="19608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664363" y="2669310"/>
            <a:ext cx="2927927" cy="1343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latin typeface="Printed Letter-Join" panose="02000503000000020003" pitchFamily="50" charset="0"/>
              </a:rPr>
              <a:t>Year 1</a:t>
            </a:r>
          </a:p>
          <a:p>
            <a:pPr algn="ctr"/>
            <a:r>
              <a:rPr lang="en-GB" sz="3200" dirty="0" smtClean="0">
                <a:solidFill>
                  <a:schemeClr val="tx1"/>
                </a:solidFill>
                <a:latin typeface="Printed Letter-Join" panose="02000503000000020003" pitchFamily="50" charset="0"/>
              </a:rPr>
              <a:t>Term 1</a:t>
            </a:r>
            <a:endParaRPr lang="en-GB" sz="3200" dirty="0">
              <a:solidFill>
                <a:schemeClr val="tx1"/>
              </a:solidFill>
              <a:latin typeface="Printed Letter-Join" panose="02000503000000020003" pitchFamily="50" charset="0"/>
            </a:endParaRPr>
          </a:p>
        </p:txBody>
      </p:sp>
      <p:sp>
        <p:nvSpPr>
          <p:cNvPr id="5" name="Rounded Rectangle 4"/>
          <p:cNvSpPr/>
          <p:nvPr/>
        </p:nvSpPr>
        <p:spPr>
          <a:xfrm>
            <a:off x="170874" y="3874654"/>
            <a:ext cx="3967998" cy="209665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smtClean="0">
                <a:solidFill>
                  <a:schemeClr val="tx1"/>
                </a:solidFill>
                <a:latin typeface="Printed Letter-Join" panose="02000503000000020003" pitchFamily="50" charset="0"/>
              </a:rPr>
              <a:t>Science</a:t>
            </a:r>
          </a:p>
          <a:p>
            <a:pPr algn="ctr"/>
            <a:r>
              <a:rPr lang="en-GB" dirty="0" smtClean="0">
                <a:solidFill>
                  <a:schemeClr val="tx1"/>
                </a:solidFill>
                <a:latin typeface="Printed Letter-Join" panose="02000503000000020003" pitchFamily="50" charset="0"/>
              </a:rPr>
              <a:t>This term we are learning about materials. We will be looking at the properties of materials and then carrying out some experiments to find out the best material for different purposes.</a:t>
            </a:r>
          </a:p>
        </p:txBody>
      </p:sp>
      <p:sp>
        <p:nvSpPr>
          <p:cNvPr id="6" name="Rounded Rectangle 5"/>
          <p:cNvSpPr/>
          <p:nvPr/>
        </p:nvSpPr>
        <p:spPr>
          <a:xfrm>
            <a:off x="8201892" y="1330037"/>
            <a:ext cx="3859202" cy="209665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smtClean="0">
                <a:solidFill>
                  <a:schemeClr val="tx1"/>
                </a:solidFill>
                <a:latin typeface="Printed Letter-Join" panose="02000503000000020003" pitchFamily="50" charset="0"/>
              </a:rPr>
              <a:t>Geography</a:t>
            </a:r>
          </a:p>
          <a:p>
            <a:pPr algn="ctr"/>
            <a:r>
              <a:rPr lang="en-GB" dirty="0" smtClean="0">
                <a:solidFill>
                  <a:schemeClr val="tx1"/>
                </a:solidFill>
                <a:latin typeface="Printed Letter-Join" panose="02000503000000020003" pitchFamily="50" charset="0"/>
              </a:rPr>
              <a:t>This term we are learning about ‘Weather’. We will start by learning about different types of weather and then moving on to collecting weather data and talking about the effects of climate change.</a:t>
            </a:r>
          </a:p>
        </p:txBody>
      </p:sp>
      <p:sp>
        <p:nvSpPr>
          <p:cNvPr id="7" name="Rounded Rectangle 6"/>
          <p:cNvSpPr/>
          <p:nvPr/>
        </p:nvSpPr>
        <p:spPr>
          <a:xfrm>
            <a:off x="103663" y="1170584"/>
            <a:ext cx="4140445" cy="225610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smtClean="0">
                <a:solidFill>
                  <a:schemeClr val="tx1"/>
                </a:solidFill>
                <a:latin typeface="Printed Letter-Join" panose="02000503000000020003" pitchFamily="50" charset="0"/>
              </a:rPr>
              <a:t>RE</a:t>
            </a:r>
          </a:p>
          <a:p>
            <a:pPr algn="ctr"/>
            <a:r>
              <a:rPr lang="en-GB" dirty="0" smtClean="0">
                <a:solidFill>
                  <a:schemeClr val="tx1"/>
                </a:solidFill>
                <a:latin typeface="Printed Letter-Join" panose="02000503000000020003" pitchFamily="50" charset="0"/>
              </a:rPr>
              <a:t>This term we are learning about ‘Why are some places special’? We will be paying particular attention to Hinduism and comparing it to Christianity. We will be exploring places we feel special and places of worship.</a:t>
            </a:r>
          </a:p>
        </p:txBody>
      </p:sp>
      <p:sp>
        <p:nvSpPr>
          <p:cNvPr id="8" name="Rounded Rectangle 7"/>
          <p:cNvSpPr/>
          <p:nvPr/>
        </p:nvSpPr>
        <p:spPr>
          <a:xfrm>
            <a:off x="4339466" y="145291"/>
            <a:ext cx="3768436" cy="209665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smtClean="0">
                <a:solidFill>
                  <a:schemeClr val="tx1"/>
                </a:solidFill>
                <a:latin typeface="Printed Letter-Join" panose="02000503000000020003" pitchFamily="50" charset="0"/>
              </a:rPr>
              <a:t>PSHC</a:t>
            </a:r>
          </a:p>
          <a:p>
            <a:pPr algn="ctr"/>
            <a:r>
              <a:rPr lang="en-GB" dirty="0" smtClean="0">
                <a:solidFill>
                  <a:schemeClr val="tx1"/>
                </a:solidFill>
                <a:latin typeface="Printed Letter-Join" panose="02000503000000020003" pitchFamily="50" charset="0"/>
              </a:rPr>
              <a:t>This term we are exploring ‘Being Me in My World’. We will be thinking about rights, responsibilities, recognising achievements, and talking about emotions. </a:t>
            </a:r>
          </a:p>
        </p:txBody>
      </p:sp>
      <p:sp>
        <p:nvSpPr>
          <p:cNvPr id="10" name="Rounded Rectangle 9"/>
          <p:cNvSpPr/>
          <p:nvPr/>
        </p:nvSpPr>
        <p:spPr>
          <a:xfrm>
            <a:off x="8201892" y="3874654"/>
            <a:ext cx="3768436" cy="209665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smtClean="0">
                <a:solidFill>
                  <a:schemeClr val="tx1"/>
                </a:solidFill>
                <a:latin typeface="Printed Letter-Join" panose="02000503000000020003" pitchFamily="50" charset="0"/>
              </a:rPr>
              <a:t>DT</a:t>
            </a:r>
          </a:p>
          <a:p>
            <a:pPr algn="ctr"/>
            <a:r>
              <a:rPr lang="en-GB" dirty="0" smtClean="0">
                <a:solidFill>
                  <a:schemeClr val="tx1"/>
                </a:solidFill>
                <a:latin typeface="Printed Letter-Join" panose="02000503000000020003" pitchFamily="50" charset="0"/>
              </a:rPr>
              <a:t>Linking with our English unit, we are going to be looking at mechanisms. We will be making lever, slider and wheel mechanisms.</a:t>
            </a:r>
            <a:endParaRPr lang="en-GB" dirty="0">
              <a:solidFill>
                <a:schemeClr val="tx1"/>
              </a:solidFill>
            </a:endParaRPr>
          </a:p>
        </p:txBody>
      </p:sp>
      <p:sp>
        <p:nvSpPr>
          <p:cNvPr id="11" name="Rounded Rectangle 10"/>
          <p:cNvSpPr/>
          <p:nvPr/>
        </p:nvSpPr>
        <p:spPr>
          <a:xfrm>
            <a:off x="4206084" y="4548911"/>
            <a:ext cx="3901818" cy="209665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smtClean="0">
                <a:solidFill>
                  <a:schemeClr val="tx1"/>
                </a:solidFill>
                <a:latin typeface="Printed Letter-Join" panose="02000503000000020003" pitchFamily="50" charset="0"/>
              </a:rPr>
              <a:t>PE</a:t>
            </a:r>
          </a:p>
          <a:p>
            <a:pPr algn="ctr"/>
            <a:r>
              <a:rPr lang="en-GB" dirty="0" smtClean="0">
                <a:solidFill>
                  <a:schemeClr val="tx1"/>
                </a:solidFill>
                <a:latin typeface="Printed Letter-Join" panose="02000503000000020003" pitchFamily="50" charset="0"/>
              </a:rPr>
              <a:t>In PE will be looking at our Coordination and Static Balance by learning different movements (galloping, side stepping, skipping) and practising balancing on both the dominant and non-dominant leg.</a:t>
            </a:r>
            <a:endParaRPr lang="en-GB" dirty="0">
              <a:solidFill>
                <a:schemeClr val="tx1"/>
              </a:solidFill>
            </a:endParaRPr>
          </a:p>
        </p:txBody>
      </p:sp>
      <p:pic>
        <p:nvPicPr>
          <p:cNvPr id="14" name="Picture 4" descr="Earth Globe World Desktop , globe transparent background PNG clipart | Earth  drawings, Earth globe, Earth illustration"/>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89833" l="0" r="100000">
                        <a14:foregroundMark x1="43511" y1="8167" x2="56870" y2="6167"/>
                        <a14:foregroundMark x1="93511" y1="27000" x2="94656" y2="34333"/>
                        <a14:foregroundMark x1="93893" y1="28000" x2="91794" y2="23500"/>
                        <a14:foregroundMark x1="91985" y1="22000" x2="89504" y2="19333"/>
                        <a14:foregroundMark x1="29580" y1="5167" x2="33206" y2="4333"/>
                        <a14:backgroundMark x1="97901" y1="24833" x2="99237" y2="27667"/>
                        <a14:backgroundMark x1="98473" y1="29333" x2="99618" y2="33333"/>
                        <a14:backgroundMark x1="99046" y1="36500" x2="99809" y2="38667"/>
                        <a14:backgroundMark x1="36260" y1="833" x2="40458" y2="333"/>
                        <a14:backgroundMark x1="61832" y1="500" x2="55725" y2="333"/>
                        <a14:backgroundMark x1="35305" y1="1167" x2="42939" y2="0"/>
                      </a14:backgroundRemoval>
                    </a14:imgEffect>
                  </a14:imgLayer>
                </a14:imgProps>
              </a:ext>
              <a:ext uri="{28A0092B-C50C-407E-A947-70E740481C1C}">
                <a14:useLocalDpi xmlns:a14="http://schemas.microsoft.com/office/drawing/2010/main" val="0"/>
              </a:ext>
            </a:extLst>
          </a:blip>
          <a:srcRect/>
          <a:stretch>
            <a:fillRect/>
          </a:stretch>
        </p:blipFill>
        <p:spPr bwMode="auto">
          <a:xfrm>
            <a:off x="103662" y="3152592"/>
            <a:ext cx="962772" cy="1102411"/>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a:stCxn id="4" idx="0"/>
          </p:cNvCxnSpPr>
          <p:nvPr/>
        </p:nvCxnSpPr>
        <p:spPr>
          <a:xfrm flipH="1" flipV="1">
            <a:off x="6123709" y="2355273"/>
            <a:ext cx="4618" cy="3140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148946" y="2669310"/>
            <a:ext cx="341745" cy="2309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4" idx="4"/>
          </p:cNvCxnSpPr>
          <p:nvPr/>
        </p:nvCxnSpPr>
        <p:spPr>
          <a:xfrm flipH="1">
            <a:off x="6128326" y="4013200"/>
            <a:ext cx="1" cy="40178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4" idx="5"/>
          </p:cNvCxnSpPr>
          <p:nvPr/>
        </p:nvCxnSpPr>
        <p:spPr>
          <a:xfrm>
            <a:off x="7163505" y="3816392"/>
            <a:ext cx="428785" cy="19680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4" idx="3"/>
          </p:cNvCxnSpPr>
          <p:nvPr/>
        </p:nvCxnSpPr>
        <p:spPr>
          <a:xfrm flipH="1">
            <a:off x="4548912" y="3816392"/>
            <a:ext cx="544236" cy="28224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4" idx="1"/>
          </p:cNvCxnSpPr>
          <p:nvPr/>
        </p:nvCxnSpPr>
        <p:spPr>
          <a:xfrm flipH="1" flipV="1">
            <a:off x="4506440" y="2549236"/>
            <a:ext cx="586708" cy="31688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Earth Day Special: How To Restore Our Planet. Click Here To Find Ou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809" y="-25405"/>
            <a:ext cx="2579268" cy="12674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descr="What are materials? | TheSchoolRu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181905" y="5455229"/>
            <a:ext cx="1287001" cy="172896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Benefits of cycling for kids – SIROKO CYCLING COMMUNIT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2989" y="74792"/>
            <a:ext cx="1411374" cy="8821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Picture 6" descr="Weath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80833" y="61010"/>
            <a:ext cx="1751187" cy="11810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ay safe in hot weather - North Lincolnshire Counci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04951" y="74792"/>
            <a:ext cx="2135819" cy="116725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9"/>
          <a:stretch>
            <a:fillRect/>
          </a:stretch>
        </p:blipFill>
        <p:spPr>
          <a:xfrm>
            <a:off x="3157728" y="5657595"/>
            <a:ext cx="1301988" cy="1241431"/>
          </a:xfrm>
          <a:prstGeom prst="ellipse">
            <a:avLst/>
          </a:prstGeom>
          <a:ln>
            <a:noFill/>
          </a:ln>
          <a:effectLst>
            <a:softEdge rad="112500"/>
          </a:effectLst>
        </p:spPr>
      </p:pic>
      <p:pic>
        <p:nvPicPr>
          <p:cNvPr id="21" name="Picture 20"/>
          <p:cNvPicPr>
            <a:picLocks noChangeAspect="1"/>
          </p:cNvPicPr>
          <p:nvPr/>
        </p:nvPicPr>
        <p:blipFill>
          <a:blip r:embed="rId10"/>
          <a:stretch>
            <a:fillRect/>
          </a:stretch>
        </p:blipFill>
        <p:spPr>
          <a:xfrm>
            <a:off x="7820328" y="5792929"/>
            <a:ext cx="1040865" cy="1065071"/>
          </a:xfrm>
          <a:prstGeom prst="ellipse">
            <a:avLst/>
          </a:prstGeom>
          <a:ln>
            <a:noFill/>
          </a:ln>
          <a:effectLst>
            <a:softEdge rad="112500"/>
          </a:effectLst>
        </p:spPr>
      </p:pic>
    </p:spTree>
    <p:extLst>
      <p:ext uri="{BB962C8B-B14F-4D97-AF65-F5344CB8AC3E}">
        <p14:creationId xmlns:p14="http://schemas.microsoft.com/office/powerpoint/2010/main" val="2685439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7439024" y="184368"/>
            <a:ext cx="3009901" cy="190433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910317" y="3513474"/>
            <a:ext cx="3009901" cy="190680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135364" y="1141543"/>
            <a:ext cx="4222297" cy="215790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11458" y="97693"/>
            <a:ext cx="10515600" cy="1325563"/>
          </a:xfrm>
        </p:spPr>
        <p:txBody>
          <a:bodyPr/>
          <a:lstStyle/>
          <a:p>
            <a:r>
              <a:rPr lang="en-GB" u="sng" dirty="0" smtClean="0">
                <a:latin typeface="Printed Letter-Join" panose="02000503000000020003" pitchFamily="50" charset="0"/>
              </a:rPr>
              <a:t>Optional Extra </a:t>
            </a:r>
            <a:r>
              <a:rPr lang="en-GB" u="sng" dirty="0">
                <a:latin typeface="Printed Letter-Join" panose="02000503000000020003" pitchFamily="50" charset="0"/>
              </a:rPr>
              <a:t>A</a:t>
            </a:r>
            <a:r>
              <a:rPr lang="en-GB" u="sng" dirty="0" smtClean="0">
                <a:latin typeface="Printed Letter-Join" panose="02000503000000020003" pitchFamily="50" charset="0"/>
              </a:rPr>
              <a:t>ctivities</a:t>
            </a:r>
            <a:endParaRPr lang="en-GB" u="sng" dirty="0">
              <a:latin typeface="Printed Letter-Join" panose="02000503000000020003" pitchFamily="50" charset="0"/>
            </a:endParaRPr>
          </a:p>
        </p:txBody>
      </p:sp>
      <p:sp>
        <p:nvSpPr>
          <p:cNvPr id="3" name="Text Placeholder 2"/>
          <p:cNvSpPr>
            <a:spLocks noGrp="1"/>
          </p:cNvSpPr>
          <p:nvPr>
            <p:ph type="body" idx="1"/>
          </p:nvPr>
        </p:nvSpPr>
        <p:spPr>
          <a:xfrm>
            <a:off x="384026" y="890718"/>
            <a:ext cx="1386176" cy="823912"/>
          </a:xfrm>
        </p:spPr>
        <p:txBody>
          <a:bodyPr/>
          <a:lstStyle/>
          <a:p>
            <a:r>
              <a:rPr lang="en-GB" dirty="0" smtClean="0">
                <a:latin typeface="Printed Letter-Join" panose="02000503000000020003" pitchFamily="50" charset="0"/>
              </a:rPr>
              <a:t>Science</a:t>
            </a:r>
            <a:endParaRPr lang="en-GB" dirty="0">
              <a:latin typeface="Printed Letter-Join" panose="02000503000000020003" pitchFamily="50" charset="0"/>
            </a:endParaRPr>
          </a:p>
        </p:txBody>
      </p:sp>
      <p:sp>
        <p:nvSpPr>
          <p:cNvPr id="4" name="Content Placeholder 3"/>
          <p:cNvSpPr>
            <a:spLocks noGrp="1"/>
          </p:cNvSpPr>
          <p:nvPr>
            <p:ph sz="half" idx="2"/>
          </p:nvPr>
        </p:nvSpPr>
        <p:spPr>
          <a:xfrm>
            <a:off x="324351" y="1720836"/>
            <a:ext cx="3971662" cy="1900670"/>
          </a:xfrm>
        </p:spPr>
        <p:txBody>
          <a:bodyPr>
            <a:normAutofit/>
          </a:bodyPr>
          <a:lstStyle/>
          <a:p>
            <a:r>
              <a:rPr lang="en-GB" sz="1800" dirty="0" smtClean="0">
                <a:latin typeface="Printed Letter-Join" panose="02000503000000020003" pitchFamily="50" charset="0"/>
              </a:rPr>
              <a:t>Go on a material hunt and try and spot lots of different materials.</a:t>
            </a:r>
          </a:p>
          <a:p>
            <a:r>
              <a:rPr lang="en-GB" sz="1800" dirty="0" smtClean="0">
                <a:latin typeface="Printed Letter-Join" panose="02000503000000020003" pitchFamily="50" charset="0"/>
              </a:rPr>
              <a:t>Collect materials at home and sort them either based on their material or whether they’re hard/soft etc.</a:t>
            </a:r>
            <a:endParaRPr lang="en-GB" sz="1800" dirty="0">
              <a:latin typeface="Printed Letter-Join" panose="02000503000000020003" pitchFamily="50" charset="0"/>
            </a:endParaRPr>
          </a:p>
        </p:txBody>
      </p:sp>
      <p:sp>
        <p:nvSpPr>
          <p:cNvPr id="5" name="Text Placeholder 4"/>
          <p:cNvSpPr>
            <a:spLocks noGrp="1"/>
          </p:cNvSpPr>
          <p:nvPr>
            <p:ph type="body" sz="quarter" idx="3"/>
          </p:nvPr>
        </p:nvSpPr>
        <p:spPr>
          <a:xfrm>
            <a:off x="7609824" y="-98190"/>
            <a:ext cx="5183188" cy="823912"/>
          </a:xfrm>
        </p:spPr>
        <p:txBody>
          <a:bodyPr/>
          <a:lstStyle/>
          <a:p>
            <a:r>
              <a:rPr lang="en-GB" dirty="0" smtClean="0">
                <a:latin typeface="Printed Letter-Join" panose="02000503000000020003" pitchFamily="50" charset="0"/>
              </a:rPr>
              <a:t>Maths</a:t>
            </a:r>
            <a:endParaRPr lang="en-GB" dirty="0">
              <a:latin typeface="Printed Letter-Join" panose="02000503000000020003" pitchFamily="50" charset="0"/>
            </a:endParaRPr>
          </a:p>
        </p:txBody>
      </p:sp>
      <p:sp>
        <p:nvSpPr>
          <p:cNvPr id="6" name="Content Placeholder 5"/>
          <p:cNvSpPr>
            <a:spLocks noGrp="1"/>
          </p:cNvSpPr>
          <p:nvPr>
            <p:ph sz="quarter" idx="4"/>
          </p:nvPr>
        </p:nvSpPr>
        <p:spPr>
          <a:xfrm>
            <a:off x="7583705" y="713311"/>
            <a:ext cx="2944091" cy="1375387"/>
          </a:xfrm>
        </p:spPr>
        <p:txBody>
          <a:bodyPr>
            <a:normAutofit fontScale="92500" lnSpcReduction="20000"/>
          </a:bodyPr>
          <a:lstStyle/>
          <a:p>
            <a:r>
              <a:rPr lang="en-GB" sz="1800" dirty="0" smtClean="0">
                <a:latin typeface="Printed Letter-Join" panose="02000503000000020003" pitchFamily="50" charset="0"/>
              </a:rPr>
              <a:t>Order and compare numbers to 20.</a:t>
            </a:r>
          </a:p>
          <a:p>
            <a:r>
              <a:rPr lang="en-GB" sz="1800" dirty="0" smtClean="0">
                <a:latin typeface="Printed Letter-Join" panose="02000503000000020003" pitchFamily="50" charset="0"/>
              </a:rPr>
              <a:t>Count to 100.</a:t>
            </a:r>
          </a:p>
          <a:p>
            <a:r>
              <a:rPr lang="en-GB" sz="1800" dirty="0" smtClean="0">
                <a:latin typeface="Printed Letter-Join" panose="02000503000000020003" pitchFamily="50" charset="0"/>
              </a:rPr>
              <a:t>Number bonds to 5 and 10.</a:t>
            </a:r>
            <a:endParaRPr lang="en-GB" sz="1800" dirty="0">
              <a:latin typeface="Printed Letter-Join" panose="02000503000000020003" pitchFamily="50" charset="0"/>
            </a:endParaRPr>
          </a:p>
        </p:txBody>
      </p:sp>
      <p:sp>
        <p:nvSpPr>
          <p:cNvPr id="9" name="Text Placeholder 2"/>
          <p:cNvSpPr txBox="1">
            <a:spLocks/>
          </p:cNvSpPr>
          <p:nvPr/>
        </p:nvSpPr>
        <p:spPr>
          <a:xfrm>
            <a:off x="1527249" y="3227984"/>
            <a:ext cx="1386176"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smtClean="0">
                <a:latin typeface="Printed Letter-Join" panose="02000503000000020003" pitchFamily="50" charset="0"/>
              </a:rPr>
              <a:t>PSHC</a:t>
            </a:r>
            <a:endParaRPr lang="en-GB" dirty="0">
              <a:latin typeface="Printed Letter-Join" panose="02000503000000020003" pitchFamily="50" charset="0"/>
            </a:endParaRPr>
          </a:p>
        </p:txBody>
      </p:sp>
      <p:sp>
        <p:nvSpPr>
          <p:cNvPr id="10" name="Content Placeholder 3"/>
          <p:cNvSpPr txBox="1">
            <a:spLocks/>
          </p:cNvSpPr>
          <p:nvPr/>
        </p:nvSpPr>
        <p:spPr>
          <a:xfrm>
            <a:off x="1045925" y="4033316"/>
            <a:ext cx="2757775" cy="19006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smtClean="0">
                <a:latin typeface="Printed Letter-Join" panose="02000503000000020003" pitchFamily="50" charset="0"/>
              </a:rPr>
              <a:t>Draw a picture of a time when you felt really proud of yourself. What is something you want to be able to do?</a:t>
            </a:r>
            <a:endParaRPr lang="en-GB" sz="1800" dirty="0">
              <a:latin typeface="Printed Letter-Join" panose="02000503000000020003" pitchFamily="50" charset="0"/>
            </a:endParaRPr>
          </a:p>
        </p:txBody>
      </p:sp>
      <p:sp>
        <p:nvSpPr>
          <p:cNvPr id="13" name="Rounded Rectangle 12"/>
          <p:cNvSpPr/>
          <p:nvPr/>
        </p:nvSpPr>
        <p:spPr>
          <a:xfrm>
            <a:off x="4674982" y="2138497"/>
            <a:ext cx="3009901" cy="197939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2"/>
          <p:cNvSpPr txBox="1">
            <a:spLocks/>
          </p:cNvSpPr>
          <p:nvPr/>
        </p:nvSpPr>
        <p:spPr>
          <a:xfrm>
            <a:off x="4909062" y="1902819"/>
            <a:ext cx="18119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smtClean="0">
                <a:latin typeface="Printed Letter-Join" panose="02000503000000020003" pitchFamily="50" charset="0"/>
              </a:rPr>
              <a:t>Geography</a:t>
            </a:r>
            <a:endParaRPr lang="en-GB" dirty="0">
              <a:latin typeface="Printed Letter-Join" panose="02000503000000020003" pitchFamily="50" charset="0"/>
            </a:endParaRPr>
          </a:p>
        </p:txBody>
      </p:sp>
      <p:sp>
        <p:nvSpPr>
          <p:cNvPr id="15" name="Content Placeholder 3"/>
          <p:cNvSpPr txBox="1">
            <a:spLocks/>
          </p:cNvSpPr>
          <p:nvPr/>
        </p:nvSpPr>
        <p:spPr>
          <a:xfrm>
            <a:off x="4758624" y="2671171"/>
            <a:ext cx="2757775" cy="19006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smtClean="0">
                <a:latin typeface="Printed Letter-Join" panose="02000503000000020003" pitchFamily="50" charset="0"/>
              </a:rPr>
              <a:t>Make a weather chart and collate data on the different weather over a month.</a:t>
            </a:r>
            <a:endParaRPr lang="en-GB" sz="1800" dirty="0">
              <a:latin typeface="Printed Letter-Join" panose="02000503000000020003" pitchFamily="50" charset="0"/>
            </a:endParaRPr>
          </a:p>
        </p:txBody>
      </p:sp>
      <p:sp>
        <p:nvSpPr>
          <p:cNvPr id="16" name="Rounded Rectangle 15"/>
          <p:cNvSpPr/>
          <p:nvPr/>
        </p:nvSpPr>
        <p:spPr>
          <a:xfrm>
            <a:off x="7979010" y="2365157"/>
            <a:ext cx="3926663" cy="214189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2"/>
          <p:cNvSpPr txBox="1">
            <a:spLocks/>
          </p:cNvSpPr>
          <p:nvPr/>
        </p:nvSpPr>
        <p:spPr>
          <a:xfrm>
            <a:off x="8556165" y="2083701"/>
            <a:ext cx="1386176"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smtClean="0">
                <a:latin typeface="Printed Letter-Join" panose="02000503000000020003" pitchFamily="50" charset="0"/>
              </a:rPr>
              <a:t>RE</a:t>
            </a:r>
            <a:endParaRPr lang="en-GB" dirty="0">
              <a:latin typeface="Printed Letter-Join" panose="02000503000000020003" pitchFamily="50" charset="0"/>
            </a:endParaRPr>
          </a:p>
        </p:txBody>
      </p:sp>
      <p:sp>
        <p:nvSpPr>
          <p:cNvPr id="18" name="Content Placeholder 3"/>
          <p:cNvSpPr txBox="1">
            <a:spLocks/>
          </p:cNvSpPr>
          <p:nvPr/>
        </p:nvSpPr>
        <p:spPr>
          <a:xfrm>
            <a:off x="8076206" y="2857191"/>
            <a:ext cx="3774276" cy="19006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smtClean="0">
                <a:latin typeface="Printed Letter-Join" panose="02000503000000020003" pitchFamily="50" charset="0"/>
              </a:rPr>
              <a:t>Talk about where a special place might be at home. What makes it special?</a:t>
            </a:r>
          </a:p>
          <a:p>
            <a:r>
              <a:rPr lang="en-GB" sz="1800" dirty="0" smtClean="0">
                <a:latin typeface="Printed Letter-Join" panose="02000503000000020003" pitchFamily="50" charset="0"/>
              </a:rPr>
              <a:t>What special places can you see out and about that may be special for different people?</a:t>
            </a:r>
            <a:endParaRPr lang="en-GB" sz="1800" dirty="0">
              <a:latin typeface="Printed Letter-Join" panose="02000503000000020003" pitchFamily="50" charset="0"/>
            </a:endParaRPr>
          </a:p>
        </p:txBody>
      </p:sp>
      <p:sp>
        <p:nvSpPr>
          <p:cNvPr id="19" name="Rounded Rectangle 18"/>
          <p:cNvSpPr/>
          <p:nvPr/>
        </p:nvSpPr>
        <p:spPr>
          <a:xfrm>
            <a:off x="5087362" y="4617748"/>
            <a:ext cx="5839696" cy="218825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2"/>
          <p:cNvSpPr txBox="1">
            <a:spLocks/>
          </p:cNvSpPr>
          <p:nvPr/>
        </p:nvSpPr>
        <p:spPr>
          <a:xfrm>
            <a:off x="5417413" y="4301836"/>
            <a:ext cx="18119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smtClean="0">
                <a:latin typeface="Printed Letter-Join" panose="02000503000000020003" pitchFamily="50" charset="0"/>
              </a:rPr>
              <a:t>English</a:t>
            </a:r>
            <a:endParaRPr lang="en-GB" dirty="0">
              <a:latin typeface="Printed Letter-Join" panose="02000503000000020003" pitchFamily="50" charset="0"/>
            </a:endParaRPr>
          </a:p>
        </p:txBody>
      </p:sp>
      <p:sp>
        <p:nvSpPr>
          <p:cNvPr id="21" name="Content Placeholder 3"/>
          <p:cNvSpPr txBox="1">
            <a:spLocks/>
          </p:cNvSpPr>
          <p:nvPr/>
        </p:nvSpPr>
        <p:spPr>
          <a:xfrm>
            <a:off x="5190909" y="5125748"/>
            <a:ext cx="5403200" cy="19006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smtClean="0">
                <a:latin typeface="Printed Letter-Join" panose="02000503000000020003" pitchFamily="50" charset="0"/>
              </a:rPr>
              <a:t>Look at the story ‘Jack and the Beanstalk’ on YouTube. Then imagine that you climbed up the beanstalk. Act out with your family what would happen when you climb the beanstalk. Discuss how you would be feeling. Can you write a sentence about your experience?</a:t>
            </a:r>
            <a:endParaRPr lang="en-GB" sz="1800" dirty="0">
              <a:latin typeface="Printed Letter-Join" panose="02000503000000020003" pitchFamily="50" charset="0"/>
            </a:endParaRPr>
          </a:p>
        </p:txBody>
      </p:sp>
      <p:pic>
        <p:nvPicPr>
          <p:cNvPr id="22" name="Picture 2" descr="Earth Day Special: How To Restore Our Planet. Click Here To Find Ou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8117" y="1547489"/>
            <a:ext cx="2579268" cy="12674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6" name="Rounded Rectangle 25"/>
          <p:cNvSpPr/>
          <p:nvPr/>
        </p:nvSpPr>
        <p:spPr>
          <a:xfrm>
            <a:off x="209615" y="5553080"/>
            <a:ext cx="4621343" cy="120531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solidFill>
                  <a:schemeClr val="tx1"/>
                </a:solidFill>
                <a:latin typeface="Printed Letter-Join" panose="02000503000000020003" pitchFamily="50" charset="0"/>
              </a:rPr>
              <a:t>   DT</a:t>
            </a:r>
          </a:p>
          <a:p>
            <a:pPr marL="285750" indent="-285750">
              <a:buFont typeface="Arial" panose="020B0604020202020204" pitchFamily="34" charset="0"/>
              <a:buChar char="•"/>
            </a:pPr>
            <a:r>
              <a:rPr lang="en-GB" dirty="0" smtClean="0">
                <a:solidFill>
                  <a:schemeClr val="tx1"/>
                </a:solidFill>
                <a:latin typeface="Printed Letter-Join" panose="02000503000000020003" pitchFamily="50" charset="0"/>
              </a:rPr>
              <a:t>Practise making different mechanisms at home – can you make your own lever mechanism?</a:t>
            </a:r>
            <a:endParaRPr lang="en-GB" dirty="0">
              <a:solidFill>
                <a:schemeClr val="tx1"/>
              </a:solidFill>
            </a:endParaRPr>
          </a:p>
        </p:txBody>
      </p:sp>
      <p:pic>
        <p:nvPicPr>
          <p:cNvPr id="2050" name="Picture 2" descr="Materials for Key Stage 1 - Sorting Toy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67" y="3147852"/>
            <a:ext cx="1126815" cy="11268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ack and the Beanstalk | Short Fairy Tale Story for Ki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56349" y="4087487"/>
            <a:ext cx="1685996" cy="26975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ride in a Self-Centered World - Lighthouse Learning Wall - Children's  Lighthous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5619" y="3648204"/>
            <a:ext cx="2098726" cy="12480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What's the Difference Between Weather and Climate? - WeatherNa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3990" y="1141543"/>
            <a:ext cx="2133820" cy="1063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832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TotalTime>
  <Words>409</Words>
  <Application>Microsoft Office PowerPoint</Application>
  <PresentationFormat>Widescreen</PresentationFormat>
  <Paragraphs>33</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Printed Letter-Join</vt:lpstr>
      <vt:lpstr>Office Theme</vt:lpstr>
      <vt:lpstr>PowerPoint Presentation</vt:lpstr>
      <vt:lpstr>Optional Extra Activities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Kirby</dc:creator>
  <cp:lastModifiedBy>Victoria Kirby</cp:lastModifiedBy>
  <cp:revision>32</cp:revision>
  <cp:lastPrinted>2023-02-07T10:15:36Z</cp:lastPrinted>
  <dcterms:created xsi:type="dcterms:W3CDTF">2023-01-26T16:52:59Z</dcterms:created>
  <dcterms:modified xsi:type="dcterms:W3CDTF">2023-09-29T10:47:03Z</dcterms:modified>
</cp:coreProperties>
</file>