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0" r:id="rId4"/>
    <p:sldId id="284" r:id="rId5"/>
    <p:sldId id="283" r:id="rId6"/>
    <p:sldId id="289" r:id="rId7"/>
    <p:sldId id="263" r:id="rId8"/>
    <p:sldId id="286" r:id="rId9"/>
    <p:sldId id="288" r:id="rId10"/>
    <p:sldId id="285" r:id="rId11"/>
    <p:sldId id="265" r:id="rId12"/>
    <p:sldId id="264" r:id="rId13"/>
    <p:sldId id="287" r:id="rId14"/>
    <p:sldId id="290" r:id="rId15"/>
    <p:sldId id="291" r:id="rId16"/>
    <p:sldId id="28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CCFF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39C7-5360-4704-9CBA-3987C19BE21B}" type="datetimeFigureOut">
              <a:rPr lang="en-GB" smtClean="0"/>
              <a:t>10/10/2022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2C62-5E7C-46C5-B8A3-4505FC98F5C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0870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39C7-5360-4704-9CBA-3987C19BE21B}" type="datetimeFigureOut">
              <a:rPr lang="en-GB" smtClean="0"/>
              <a:t>10/10/2022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2C62-5E7C-46C5-B8A3-4505FC98F5C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7188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39C7-5360-4704-9CBA-3987C19BE21B}" type="datetimeFigureOut">
              <a:rPr lang="en-GB" smtClean="0"/>
              <a:t>10/10/2022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2C62-5E7C-46C5-B8A3-4505FC98F5C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1970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39C7-5360-4704-9CBA-3987C19BE21B}" type="datetimeFigureOut">
              <a:rPr lang="en-GB" smtClean="0"/>
              <a:t>10/10/2022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2C62-5E7C-46C5-B8A3-4505FC98F5C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706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39C7-5360-4704-9CBA-3987C19BE21B}" type="datetimeFigureOut">
              <a:rPr lang="en-GB" smtClean="0"/>
              <a:t>10/10/2022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2C62-5E7C-46C5-B8A3-4505FC98F5C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710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39C7-5360-4704-9CBA-3987C19BE21B}" type="datetimeFigureOut">
              <a:rPr lang="en-GB" smtClean="0"/>
              <a:t>10/10/2022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2C62-5E7C-46C5-B8A3-4505FC98F5C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1020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39C7-5360-4704-9CBA-3987C19BE21B}" type="datetimeFigureOut">
              <a:rPr lang="en-GB" smtClean="0"/>
              <a:t>10/10/2022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2C62-5E7C-46C5-B8A3-4505FC98F5C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1193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39C7-5360-4704-9CBA-3987C19BE21B}" type="datetimeFigureOut">
              <a:rPr lang="en-GB" smtClean="0"/>
              <a:t>10/10/2022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2C62-5E7C-46C5-B8A3-4505FC98F5C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4632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39C7-5360-4704-9CBA-3987C19BE21B}" type="datetimeFigureOut">
              <a:rPr lang="en-GB" smtClean="0"/>
              <a:t>10/10/2022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2C62-5E7C-46C5-B8A3-4505FC98F5C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2373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39C7-5360-4704-9CBA-3987C19BE21B}" type="datetimeFigureOut">
              <a:rPr lang="en-GB" smtClean="0"/>
              <a:t>10/10/2022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2C62-5E7C-46C5-B8A3-4505FC98F5C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0297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639C7-5360-4704-9CBA-3987C19BE21B}" type="datetimeFigureOut">
              <a:rPr lang="en-GB" smtClean="0"/>
              <a:t>10/10/2022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F2C62-5E7C-46C5-B8A3-4505FC98F5C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5361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639C7-5360-4704-9CBA-3987C19BE21B}" type="datetimeFigureOut">
              <a:rPr lang="en-GB" smtClean="0"/>
              <a:t>10/10/2022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F2C62-5E7C-46C5-B8A3-4505FC98F5C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996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croftfarmwaterpark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lymeadp.bristol.sch.uk/web/year_6_7/467196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croftfarmwaterpark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462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 smtClean="0"/>
              <a:t>Holymead Year 6 Residential </a:t>
            </a:r>
            <a:r>
              <a:rPr lang="en-GB" sz="6000" b="1" dirty="0" smtClean="0"/>
              <a:t>2023</a:t>
            </a:r>
            <a:endParaRPr lang="en-GB" sz="6000" b="1" dirty="0"/>
          </a:p>
        </p:txBody>
      </p:sp>
      <p:sp>
        <p:nvSpPr>
          <p:cNvPr id="5" name="Rectangle 4"/>
          <p:cNvSpPr/>
          <p:nvPr/>
        </p:nvSpPr>
        <p:spPr>
          <a:xfrm>
            <a:off x="198640" y="6488668"/>
            <a:ext cx="3890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https://www.croftfarmwaterpark.com</a:t>
            </a:r>
            <a:r>
              <a:rPr lang="en-GB" dirty="0" smtClean="0">
                <a:hlinkClick r:id="rId2"/>
              </a:rPr>
              <a:t>/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3074" name="Picture 2" descr="https://attachments.office.net/owa/CaronOtoole%40holymeadprimary.co.uk/service.svc/s/GetAttachmentThumbnail?id=AAMkADA0M2Q0NDIwLTA4ZWEtNDVmZS05NGQwLWRkZGI1ZmY2OWU4YgBGAAAAAACSrfhJL61IS64iOOp470QABwB5vKFxt35eSKXzeRmO1U8zAAAAAAENAAB5vKFxt35eSKXzeRmO1U8zAAe3HnQ5AAABEgAQABbJzl0%2BJxtJpv%2B1i49zEJw%3D&amp;thumbnailType=2&amp;token=eyJhbGciOiJSUzI1NiIsImtpZCI6IjMwODE3OUNFNUY0QjUyRTc4QjJEQjg5NjZCQUY0RUNDMzcyN0FFRUUiLCJ0eXAiOiJKV1QiLCJ4NXQiOiJNSUY1emw5TFV1ZUxMYmlXYTY5T3pEY25ydTQifQ.eyJvcmlnaW4iOiJodHRwczovL291dGxvb2sub2ZmaWNlLmNvbSIsInVjIjoiZWE3Mjg4MTczMDZhNGU2Y2JjZmFlNzU0NDNjMjU3OWIiLCJzaWduaW5fc3RhdGUiOiJbXCJrbXNpXCJdIiwidmVyIjoiRXhjaGFuZ2UuQ2FsbGJhY2suVjEiLCJhcHBjdHhzZW5kZXIiOiJPd2FEb3dubG9hZEA3NjQwZWNiMy0xZTAzLTRmNDAtOTE5OS0xMTFiMDYxNDRkYzgiLCJpc3NyaW5nIjoiV1ciLCJhcHBjdHgiOiJ7XCJtc2V4Y2hwcm90XCI6XCJvd2FcIixcInB1aWRcIjpcIjExNTM5NzcwMjUxMzc0NDY2NDlcIixcInNjb3BlXCI6XCJPd2FEb3dubG9hZFwiLFwib2lkXCI6XCJhOWYxMDYzNy01YzZlLTQ0MWMtOTc4ZC1mNzZkOGYwMmJiOTdcIixcInByaW1hcnlzaWRcIjpcIlMtMS01LTIxLTM2NzU5NDQ3MTYtMjA0NTY0MDY1NS0yOTkxODY3MDUtMTYzMjM5OFwifSIsIm5iZiI6MTYzNDQ0OTM4MSwiZXhwIjoxNjM0NDQ5OTgxLCJpc3MiOiIwMDAwMDAwMi0wMDAwLTBmZjEtY2UwMC0wMDAwMDAwMDAwMDBANzY0MGVjYjMtMWUwMy00ZjQwLTkxOTktMTExYjA2MTQ0ZGM4IiwiYXVkIjoiMDAwMDAwMDItMDAwMC0wZmYxLWNlMDAtMDAwMDAwMDAwMDAwL2F0dGFjaG1lbnRzLm9mZmljZS5uZXRANzY0MGVjYjMtMWUwMy00ZjQwLTkxOTktMTExYjA2MTQ0ZGM4IiwiaGFwcCI6Im93YSJ9.lztk700bI5ii38pvPVAGRGUwb9baKpI3GFkJJsc6QXXXh_ycAXzkC0FVFXN7yDYIfwOanR84l8y9Y8VISqM9A9fIHvB6yuC__IUV82k_I22vZz2Y8ZOVXwUOH0pVcDAJqKhKp_aiJfYqijgRltj29wHJXkCjvfZW7Maagtv7vqp_rn9dtkBrznyRBi249qjk2Ao_VjFV8XVZRxrEaM1j9ZlNaLdR_T1etUZHPZ0IP3OFUwq2Oq-TXbhZvaO-bGkWzAgD01sFR4N7BtRSVBWrYkA4xB84KBjAFaVxXGF4S1SMqnHGotmYcRhaz4u3Z40eD7nJSkVfD7jl87UU6oMozg&amp;X-OWA-CANARY=14qugZOMwkyYvqr6KIzGzIALZ_swkdkYQEFRiGDwuQ8hvvwrSjpcZTDrTO-8AVmwTLphwIul5As.&amp;owa=outlook.office.com&amp;scriptVer=20211011004.04&amp;animation=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885" y="1497369"/>
            <a:ext cx="7051675" cy="528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7081" t="21896" r="25371" b="59079"/>
          <a:stretch/>
        </p:blipFill>
        <p:spPr>
          <a:xfrm>
            <a:off x="5218" y="842738"/>
            <a:ext cx="8168590" cy="18384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991" y="2983042"/>
            <a:ext cx="40392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Mon </a:t>
            </a:r>
            <a:r>
              <a:rPr lang="en-US" sz="2000" dirty="0" smtClean="0"/>
              <a:t>17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  </a:t>
            </a:r>
            <a:r>
              <a:rPr lang="en-US" sz="2000" dirty="0" smtClean="0"/>
              <a:t>April –Friday </a:t>
            </a:r>
            <a:r>
              <a:rPr lang="en-US" sz="2000" dirty="0" smtClean="0"/>
              <a:t>21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April </a:t>
            </a:r>
            <a:r>
              <a:rPr lang="en-US" sz="2000" dirty="0" smtClean="0"/>
              <a:t>2022</a:t>
            </a:r>
          </a:p>
          <a:p>
            <a:endParaRPr lang="en-US" sz="2000" dirty="0"/>
          </a:p>
          <a:p>
            <a:pPr algn="ctr"/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85703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" y="151606"/>
            <a:ext cx="10515600" cy="1325563"/>
          </a:xfrm>
        </p:spPr>
        <p:txBody>
          <a:bodyPr/>
          <a:lstStyle/>
          <a:p>
            <a:r>
              <a:rPr lang="en-US" b="1" dirty="0" smtClean="0"/>
              <a:t>Pocket money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" y="1477169"/>
            <a:ext cx="3362325" cy="163195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There is a small shop for children to buy snacks.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Bring up to £10 in pound coins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267" y="882650"/>
            <a:ext cx="7586133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73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10" y="24103"/>
            <a:ext cx="4551325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/>
              <a:t>What to bring</a:t>
            </a:r>
            <a:endParaRPr lang="en-GB" sz="6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991904" y="5617734"/>
            <a:ext cx="26401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/>
              <a:t>Phones are not permitted! </a:t>
            </a:r>
            <a:endParaRPr lang="en-GB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531" y="5673172"/>
            <a:ext cx="843230" cy="8432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25764" y="1982102"/>
            <a:ext cx="4664683" cy="3139321"/>
          </a:xfrm>
          <a:prstGeom prst="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7030A0"/>
                </a:solidFill>
                <a:latin typeface="+mj-lt"/>
              </a:rPr>
              <a:t>Note: </a:t>
            </a:r>
          </a:p>
          <a:p>
            <a:r>
              <a:rPr lang="en-GB" b="1" dirty="0" smtClean="0">
                <a:solidFill>
                  <a:srgbClr val="7030A0"/>
                </a:solidFill>
                <a:latin typeface="+mj-lt"/>
              </a:rPr>
              <a:t>Jeans aren’t a great idea as they become heavy an uncomfortable if they get wet. </a:t>
            </a:r>
          </a:p>
          <a:p>
            <a:endParaRPr lang="en-GB" b="1" dirty="0">
              <a:solidFill>
                <a:srgbClr val="7030A0"/>
              </a:solidFill>
              <a:latin typeface="+mj-lt"/>
            </a:endParaRPr>
          </a:p>
          <a:p>
            <a:r>
              <a:rPr lang="en-GB" b="1" dirty="0" smtClean="0">
                <a:solidFill>
                  <a:srgbClr val="7030A0"/>
                </a:solidFill>
                <a:latin typeface="+mj-lt"/>
              </a:rPr>
              <a:t>Lots of jogging bottoms / legging and layers is ideal. </a:t>
            </a:r>
          </a:p>
          <a:p>
            <a:endParaRPr lang="en-GB" b="1" dirty="0">
              <a:solidFill>
                <a:srgbClr val="7030A0"/>
              </a:solidFill>
              <a:latin typeface="+mj-lt"/>
            </a:endParaRPr>
          </a:p>
          <a:p>
            <a:r>
              <a:rPr lang="en-US" b="1" dirty="0" smtClean="0">
                <a:solidFill>
                  <a:srgbClr val="7030A0"/>
                </a:solidFill>
                <a:latin typeface="+mj-lt"/>
              </a:rPr>
              <a:t>Get </a:t>
            </a:r>
            <a:r>
              <a:rPr lang="en-US" b="1" dirty="0">
                <a:solidFill>
                  <a:srgbClr val="7030A0"/>
                </a:solidFill>
                <a:latin typeface="+mj-lt"/>
              </a:rPr>
              <a:t>your child to pack themselves as much as possible so they know what they’ve brought and will know if they've lost anything</a:t>
            </a:r>
          </a:p>
          <a:p>
            <a:endParaRPr lang="en-GB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3964" y="5017570"/>
            <a:ext cx="6618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7030A0"/>
                </a:solidFill>
              </a:rPr>
              <a:t>For more detailed information, please see the kit list on the Year 6 page of the website</a:t>
            </a:r>
            <a:r>
              <a:rPr lang="en-GB" dirty="0">
                <a:solidFill>
                  <a:srgbClr val="7030A0"/>
                </a:solidFill>
              </a:rPr>
              <a:t>. </a:t>
            </a:r>
            <a:endParaRPr lang="en-GB" dirty="0" smtClean="0">
              <a:solidFill>
                <a:srgbClr val="7030A0"/>
              </a:solidFill>
            </a:endParaRPr>
          </a:p>
          <a:p>
            <a:endParaRPr lang="en-GB" dirty="0">
              <a:solidFill>
                <a:srgbClr val="7030A0"/>
              </a:solidFill>
              <a:hlinkClick r:id="rId3"/>
            </a:endParaRPr>
          </a:p>
          <a:p>
            <a:r>
              <a:rPr lang="en-GB" dirty="0" smtClean="0">
                <a:solidFill>
                  <a:srgbClr val="7030A0"/>
                </a:solidFill>
                <a:hlinkClick r:id="rId3"/>
              </a:rPr>
              <a:t>http</a:t>
            </a:r>
            <a:r>
              <a:rPr lang="en-GB" dirty="0">
                <a:solidFill>
                  <a:srgbClr val="7030A0"/>
                </a:solidFill>
                <a:hlinkClick r:id="rId3"/>
              </a:rPr>
              <a:t>://</a:t>
            </a:r>
            <a:r>
              <a:rPr lang="en-GB" dirty="0" smtClean="0">
                <a:solidFill>
                  <a:srgbClr val="7030A0"/>
                </a:solidFill>
                <a:hlinkClick r:id="rId3"/>
              </a:rPr>
              <a:t>www.holymeadp.bristol.sch.uk/web/year_6_7/467196</a:t>
            </a:r>
            <a:r>
              <a:rPr lang="en-GB" dirty="0" smtClean="0">
                <a:solidFill>
                  <a:srgbClr val="7030A0"/>
                </a:solidFill>
              </a:rPr>
              <a:t> 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80975" y="1651431"/>
            <a:ext cx="6010275" cy="4351338"/>
          </a:xfrm>
        </p:spPr>
        <p:txBody>
          <a:bodyPr/>
          <a:lstStyle/>
          <a:p>
            <a:r>
              <a:rPr lang="en-US" dirty="0" smtClean="0"/>
              <a:t>Sleeping bag and pillow</a:t>
            </a:r>
          </a:p>
          <a:p>
            <a:r>
              <a:rPr lang="en-US" dirty="0" smtClean="0"/>
              <a:t>Lots of layers</a:t>
            </a:r>
          </a:p>
          <a:p>
            <a:r>
              <a:rPr lang="en-US" dirty="0" smtClean="0"/>
              <a:t>Old trainers – a couple of pairs if possible</a:t>
            </a:r>
          </a:p>
          <a:p>
            <a:r>
              <a:rPr lang="en-GB" dirty="0" smtClean="0"/>
              <a:t>Waterproof </a:t>
            </a:r>
            <a:r>
              <a:rPr lang="en-GB" dirty="0"/>
              <a:t>/ windproof jacket </a:t>
            </a:r>
          </a:p>
        </p:txBody>
      </p:sp>
      <p:pic>
        <p:nvPicPr>
          <p:cNvPr id="7170" name="Picture 2" descr="Tag: holiday packing list - Training Camp and Triathlon camp in tuscany,  Italy, Sport Holidays in Tuscany doing triathlon, running, Cycling and  bik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69" y="195262"/>
            <a:ext cx="2251075" cy="159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12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782"/>
            <a:ext cx="10515600" cy="1325563"/>
          </a:xfrm>
        </p:spPr>
        <p:txBody>
          <a:bodyPr/>
          <a:lstStyle/>
          <a:p>
            <a:pPr algn="ctr"/>
            <a:r>
              <a:rPr lang="en-GB" b="1" dirty="0" smtClean="0"/>
              <a:t>Medical information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650" y="2246444"/>
            <a:ext cx="1186815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200" b="1" dirty="0" smtClean="0"/>
              <a:t>Medical forms: </a:t>
            </a:r>
          </a:p>
          <a:p>
            <a:pPr marL="0" indent="0" algn="ctr">
              <a:buNone/>
            </a:pPr>
            <a:endParaRPr lang="en-GB" sz="3200" b="1" dirty="0" smtClean="0"/>
          </a:p>
          <a:p>
            <a:pPr marL="0" indent="0">
              <a:buNone/>
            </a:pPr>
            <a:r>
              <a:rPr lang="en-GB" sz="3200" dirty="0" smtClean="0"/>
              <a:t>These can be found on Year 6 page of the website.</a:t>
            </a:r>
          </a:p>
          <a:p>
            <a:pPr marL="0" indent="0">
              <a:buNone/>
            </a:pPr>
            <a:endParaRPr lang="en-GB" sz="3200" dirty="0"/>
          </a:p>
          <a:p>
            <a:pPr marL="0" indent="0">
              <a:buNone/>
            </a:pPr>
            <a:r>
              <a:rPr lang="en-GB" sz="3200" dirty="0" smtClean="0"/>
              <a:t>Please ensure you have included all of the information required. </a:t>
            </a:r>
          </a:p>
          <a:p>
            <a:pPr marL="0" indent="0">
              <a:buNone/>
            </a:pPr>
            <a:r>
              <a:rPr lang="en-GB" sz="3200" dirty="0" smtClean="0"/>
              <a:t>We will be asking for these to start coming in after Christmas</a:t>
            </a:r>
            <a:endParaRPr lang="en-GB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198" y="438245"/>
            <a:ext cx="2399602" cy="180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Payments: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Price of camp: 341: 00 (including £80 deposit)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£87:00 to be paid by 13</a:t>
            </a:r>
            <a:r>
              <a:rPr lang="en-US" baseline="30000" dirty="0" smtClean="0"/>
              <a:t>th</a:t>
            </a:r>
            <a:r>
              <a:rPr lang="en-US" dirty="0" smtClean="0"/>
              <a:t> December 2021</a:t>
            </a:r>
          </a:p>
          <a:p>
            <a:endParaRPr lang="en-US" dirty="0"/>
          </a:p>
          <a:p>
            <a:r>
              <a:rPr lang="en-US" dirty="0" smtClean="0"/>
              <a:t>A further 87:00 to be paid by 28</a:t>
            </a:r>
            <a:r>
              <a:rPr lang="en-US" baseline="30000" dirty="0" smtClean="0"/>
              <a:t>th</a:t>
            </a:r>
            <a:r>
              <a:rPr lang="en-US" dirty="0" smtClean="0"/>
              <a:t> February 2022</a:t>
            </a:r>
          </a:p>
          <a:p>
            <a:endParaRPr lang="en-US" dirty="0"/>
          </a:p>
          <a:p>
            <a:r>
              <a:rPr lang="en-US" dirty="0" smtClean="0"/>
              <a:t>Final payment of £87:00 to be paid by 4</a:t>
            </a:r>
            <a:r>
              <a:rPr lang="en-US" baseline="30000" dirty="0" smtClean="0"/>
              <a:t>th</a:t>
            </a:r>
            <a:r>
              <a:rPr lang="en-US" dirty="0" smtClean="0"/>
              <a:t> April 2022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2050" name="Picture 2" descr="Credit Card Icon clipart - Text, Technology, Product, transparent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514" y="273361"/>
            <a:ext cx="3967539" cy="198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10736"/>
            <a:ext cx="10515600" cy="1325563"/>
          </a:xfrm>
        </p:spPr>
        <p:txBody>
          <a:bodyPr/>
          <a:lstStyle/>
          <a:p>
            <a:r>
              <a:rPr lang="en-GB" b="1" dirty="0" smtClean="0"/>
              <a:t>Departure and arrival back to Holymead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404" y="1321772"/>
            <a:ext cx="10515600" cy="2396788"/>
          </a:xfrm>
          <a:solidFill>
            <a:srgbClr val="99FF99"/>
          </a:solidFill>
        </p:spPr>
        <p:txBody>
          <a:bodyPr/>
          <a:lstStyle/>
          <a:p>
            <a:pPr marL="0" indent="0">
              <a:buNone/>
            </a:pPr>
            <a:r>
              <a:rPr lang="en-GB" sz="2400" b="1" dirty="0" smtClean="0"/>
              <a:t>Depart</a:t>
            </a:r>
            <a:r>
              <a:rPr lang="en-GB" sz="2400" dirty="0" smtClean="0"/>
              <a:t> Holymead at 11 am on </a:t>
            </a:r>
            <a:r>
              <a:rPr lang="en-GB" sz="2400" u="sng" dirty="0" smtClean="0"/>
              <a:t>Monday </a:t>
            </a:r>
            <a:r>
              <a:rPr lang="en-GB" sz="2400" u="sng" dirty="0" smtClean="0"/>
              <a:t>17</a:t>
            </a:r>
            <a:r>
              <a:rPr lang="en-GB" sz="2400" u="sng" baseline="30000" dirty="0" smtClean="0"/>
              <a:t>th</a:t>
            </a:r>
            <a:r>
              <a:rPr lang="en-GB" sz="2400" u="sng" dirty="0" smtClean="0"/>
              <a:t>  </a:t>
            </a:r>
            <a:r>
              <a:rPr lang="en-GB" sz="2400" u="sng" dirty="0" smtClean="0"/>
              <a:t>April 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sz="2400" dirty="0" smtClean="0"/>
              <a:t>Bring your child in no later than 10 </a:t>
            </a:r>
            <a:r>
              <a:rPr lang="en-GB" sz="2400" dirty="0" err="1" smtClean="0"/>
              <a:t>a.m</a:t>
            </a:r>
            <a:r>
              <a:rPr lang="en-GB" sz="2400" dirty="0" smtClean="0"/>
              <a:t> </a:t>
            </a:r>
          </a:p>
          <a:p>
            <a:pPr marL="0" indent="0">
              <a:buNone/>
            </a:pPr>
            <a:r>
              <a:rPr lang="en-GB" sz="2400" dirty="0" smtClean="0"/>
              <a:t>If you have work commitments that do not allow you to do this, bring your child in at the normal start of the school day (8:50)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8404" y="3933514"/>
            <a:ext cx="10515600" cy="2416486"/>
          </a:xfrm>
          <a:prstGeom prst="rect">
            <a:avLst/>
          </a:prstGeom>
          <a:solidFill>
            <a:srgbClr val="FFCCFF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400" b="1" dirty="0" smtClean="0"/>
              <a:t>Arrive back </a:t>
            </a:r>
            <a:r>
              <a:rPr lang="en-GB" sz="2400" dirty="0" smtClean="0"/>
              <a:t>at Holymead approx. 2:30 on </a:t>
            </a:r>
            <a:r>
              <a:rPr lang="en-GB" sz="2400" u="sng" dirty="0" smtClean="0"/>
              <a:t>Friday </a:t>
            </a:r>
            <a:r>
              <a:rPr lang="en-GB" sz="2400" u="sng" dirty="0" smtClean="0"/>
              <a:t>21</a:t>
            </a:r>
            <a:r>
              <a:rPr lang="en-GB" sz="2400" u="sng" baseline="30000" dirty="0" smtClean="0"/>
              <a:t>st</a:t>
            </a:r>
            <a:r>
              <a:rPr lang="en-GB" sz="2400" u="sng" dirty="0" smtClean="0"/>
              <a:t>  </a:t>
            </a:r>
            <a:r>
              <a:rPr lang="en-GB" sz="2400" u="sng" dirty="0" smtClean="0"/>
              <a:t>April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2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 smtClean="0"/>
              <a:t>You can pick your child up once they arrive back at school (the office will </a:t>
            </a:r>
            <a:r>
              <a:rPr lang="en-GB" sz="2400" dirty="0" err="1" smtClean="0"/>
              <a:t>parentmail</a:t>
            </a:r>
            <a:r>
              <a:rPr lang="en-GB" sz="2400" dirty="0" smtClean="0"/>
              <a:t> when we arrive back).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 smtClean="0"/>
              <a:t>Alternatively, you can pick them up at the end of the school day (3:20 </a:t>
            </a:r>
            <a:r>
              <a:rPr lang="en-GB" sz="2400" dirty="0" err="1" smtClean="0"/>
              <a:t>p.m</a:t>
            </a:r>
            <a:r>
              <a:rPr lang="en-GB" sz="2400" dirty="0" smtClean="0"/>
              <a:t>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829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12371"/>
            <a:ext cx="10515600" cy="1325563"/>
          </a:xfrm>
        </p:spPr>
        <p:txBody>
          <a:bodyPr/>
          <a:lstStyle/>
          <a:p>
            <a:r>
              <a:rPr lang="en-GB" b="1" dirty="0" smtClean="0"/>
              <a:t>Information on the website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394" t="23331" r="9460" b="33878"/>
          <a:stretch/>
        </p:blipFill>
        <p:spPr>
          <a:xfrm>
            <a:off x="903969" y="1825625"/>
            <a:ext cx="8802740" cy="384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6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888" y="2777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600" b="1" dirty="0" smtClean="0">
                <a:latin typeface="+mn-lt"/>
              </a:rPr>
              <a:t>Queries</a:t>
            </a:r>
            <a:endParaRPr lang="en-GB" sz="66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839" y="1603323"/>
            <a:ext cx="10515600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900" dirty="0" smtClean="0"/>
              <a:t>If you have any further queries, please call/ email the school and ask to speak to Miss O’Toole </a:t>
            </a:r>
          </a:p>
          <a:p>
            <a:pPr marL="0" indent="0">
              <a:buNone/>
            </a:pPr>
            <a:endParaRPr lang="en-GB" sz="3900" dirty="0"/>
          </a:p>
          <a:p>
            <a:pPr marL="0" indent="0">
              <a:buNone/>
            </a:pPr>
            <a:r>
              <a:rPr lang="en-GB" sz="3900" dirty="0" smtClean="0"/>
              <a:t>In the meantime, take a look at the Croft farm website at: </a:t>
            </a:r>
          </a:p>
          <a:p>
            <a:pPr marL="0" indent="0">
              <a:buNone/>
            </a:pPr>
            <a:endParaRPr lang="en-GB" sz="4800" dirty="0"/>
          </a:p>
        </p:txBody>
      </p:sp>
      <p:sp>
        <p:nvSpPr>
          <p:cNvPr id="4" name="Rectangle 3"/>
          <p:cNvSpPr/>
          <p:nvPr/>
        </p:nvSpPr>
        <p:spPr>
          <a:xfrm>
            <a:off x="7853452" y="6104493"/>
            <a:ext cx="3890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https://www.croftfarmwaterpark.com</a:t>
            </a:r>
            <a:r>
              <a:rPr lang="en-GB" dirty="0" smtClean="0">
                <a:hlinkClick r:id="rId2"/>
              </a:rPr>
              <a:t>/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3074" name="Picture 2" descr="Backhand Index Pointing Down Emoji (U+1F44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917" y="3532284"/>
            <a:ext cx="1491408" cy="149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72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7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6600" b="1" dirty="0" smtClean="0"/>
              <a:t>Ethos of camp</a:t>
            </a:r>
            <a:endParaRPr lang="en-GB" sz="6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678" y="2287758"/>
            <a:ext cx="3157763" cy="2528184"/>
          </a:xfrm>
        </p:spPr>
      </p:pic>
      <p:sp>
        <p:nvSpPr>
          <p:cNvPr id="3" name="TextBox 2"/>
          <p:cNvSpPr txBox="1"/>
          <p:nvPr/>
        </p:nvSpPr>
        <p:spPr>
          <a:xfrm>
            <a:off x="311031" y="1348800"/>
            <a:ext cx="671028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The ethos of the camp is very much to encourage to children to take part in as many activities as they can. </a:t>
            </a:r>
          </a:p>
          <a:p>
            <a:endParaRPr lang="en-GB" sz="2800" dirty="0"/>
          </a:p>
          <a:p>
            <a:r>
              <a:rPr lang="en-GB" sz="2800" dirty="0" smtClean="0"/>
              <a:t>No one is forced to take part in activities if there are things that they don’t feel comfortable with. </a:t>
            </a:r>
          </a:p>
          <a:p>
            <a:endParaRPr lang="en-GB" sz="2800" dirty="0"/>
          </a:p>
          <a:p>
            <a:r>
              <a:rPr lang="en-GB" sz="2800" dirty="0" smtClean="0"/>
              <a:t>However, more often than not, once the children have see their peers taking part, they usually decide to as well.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5277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attachments.office.net/owa/CaronOtoole%40holymeadprimary.co.uk/service.svc/s/GetAttachmentThumbnail?id=AAMkADA0M2Q0NDIwLTA4ZWEtNDVmZS05NGQwLWRkZGI1ZmY2OWU4YgBGAAAAAACSrfhJL61IS64iOOp470QABwB5vKFxt35eSKXzeRmO1U8zAAAAAAENAAB5vKFxt35eSKXzeRmO1U8zAAe3HnQ5AAABEgAQAGa0D8SOMxBOujd4yC7POYM%3D&amp;thumbnailType=2&amp;token=eyJhbGciOiJSUzI1NiIsImtpZCI6IjMwODE3OUNFNUY0QjUyRTc4QjJEQjg5NjZCQUY0RUNDMzcyN0FFRUUiLCJ0eXAiOiJKV1QiLCJ4NXQiOiJNSUY1emw5TFV1ZUxMYmlXYTY5T3pEY25ydTQifQ.eyJvcmlnaW4iOiJodHRwczovL291dGxvb2sub2ZmaWNlLmNvbSIsInVjIjoiZWE3Mjg4MTczMDZhNGU2Y2JjZmFlNzU0NDNjMjU3OWIiLCJzaWduaW5fc3RhdGUiOiJbXCJrbXNpXCJdIiwidmVyIjoiRXhjaGFuZ2UuQ2FsbGJhY2suVjEiLCJhcHBjdHhzZW5kZXIiOiJPd2FEb3dubG9hZEA3NjQwZWNiMy0xZTAzLTRmNDAtOTE5OS0xMTFiMDYxNDRkYzgiLCJpc3NyaW5nIjoiV1ciLCJhcHBjdHgiOiJ7XCJtc2V4Y2hwcm90XCI6XCJvd2FcIixcInB1aWRcIjpcIjExNTM5NzcwMjUxMzc0NDY2NDlcIixcInNjb3BlXCI6XCJPd2FEb3dubG9hZFwiLFwib2lkXCI6XCJhOWYxMDYzNy01YzZlLTQ0MWMtOTc4ZC1mNzZkOGYwMmJiOTdcIixcInByaW1hcnlzaWRcIjpcIlMtMS01LTIxLTM2NzU5NDQ3MTYtMjA0NTY0MDY1NS0yOTkxODY3MDUtMTYzMjM5OFwifSIsIm5iZiI6MTYzNDQ0OTM4MSwiZXhwIjoxNjM0NDQ5OTgxLCJpc3MiOiIwMDAwMDAwMi0wMDAwLTBmZjEtY2UwMC0wMDAwMDAwMDAwMDBANzY0MGVjYjMtMWUwMy00ZjQwLTkxOTktMTExYjA2MTQ0ZGM4IiwiYXVkIjoiMDAwMDAwMDItMDAwMC0wZmYxLWNlMDAtMDAwMDAwMDAwMDAwL2F0dGFjaG1lbnRzLm9mZmljZS5uZXRANzY0MGVjYjMtMWUwMy00ZjQwLTkxOTktMTExYjA2MTQ0ZGM4IiwiaGFwcCI6Im93YSJ9.lztk700bI5ii38pvPVAGRGUwb9baKpI3GFkJJsc6QXXXh_ycAXzkC0FVFXN7yDYIfwOanR84l8y9Y8VISqM9A9fIHvB6yuC__IUV82k_I22vZz2Y8ZOVXwUOH0pVcDAJqKhKp_aiJfYqijgRltj29wHJXkCjvfZW7Maagtv7vqp_rn9dtkBrznyRBi249qjk2Ao_VjFV8XVZRxrEaM1j9ZlNaLdR_T1etUZHPZ0IP3OFUwq2Oq-TXbhZvaO-bGkWzAgD01sFR4N7BtRSVBWrYkA4xB84KBjAFaVxXGF4S1SMqnHGotmYcRhaz4u3Z40eD7nJSkVfD7jl87UU6oMozg&amp;X-OWA-CANARY=14qugZOMwkyYvqr6KIzGzIALZ_swkdkYQEFRiGDwuQ8hvvwrSjpcZTDrTO-8AVmwTLphwIul5As.&amp;owa=outlook.office.com&amp;scriptVer=20211011004.04&amp;animation=tru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883" y="3365023"/>
            <a:ext cx="4282103" cy="321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65603" y="-133350"/>
            <a:ext cx="5553891" cy="1325563"/>
          </a:xfrm>
        </p:spPr>
        <p:txBody>
          <a:bodyPr>
            <a:normAutofit/>
          </a:bodyPr>
          <a:lstStyle/>
          <a:p>
            <a:pPr algn="ctr"/>
            <a:r>
              <a:rPr lang="en-GB" sz="6600" b="1" dirty="0" smtClean="0"/>
              <a:t>Activities</a:t>
            </a:r>
            <a:endParaRPr lang="en-GB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913" y="1381936"/>
            <a:ext cx="4374382" cy="46951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 smtClean="0">
                <a:latin typeface="+mj-lt"/>
              </a:rPr>
              <a:t>These </a:t>
            </a:r>
            <a:r>
              <a:rPr lang="en-GB" b="1" dirty="0">
                <a:latin typeface="+mj-lt"/>
              </a:rPr>
              <a:t>will </a:t>
            </a:r>
            <a:r>
              <a:rPr lang="en-GB" b="1" dirty="0" smtClean="0">
                <a:latin typeface="+mj-lt"/>
              </a:rPr>
              <a:t>include activities such as: </a:t>
            </a:r>
          </a:p>
          <a:p>
            <a:pPr marL="0" indent="0">
              <a:buNone/>
            </a:pPr>
            <a:endParaRPr lang="en-GB" sz="1400" b="1" dirty="0" smtClean="0">
              <a:latin typeface="+mj-lt"/>
            </a:endParaRPr>
          </a:p>
          <a:p>
            <a:r>
              <a:rPr lang="en-GB" b="1" dirty="0" smtClean="0">
                <a:latin typeface="+mj-lt"/>
              </a:rPr>
              <a:t>Kayaking </a:t>
            </a:r>
          </a:p>
          <a:p>
            <a:r>
              <a:rPr lang="en-GB" b="1" dirty="0" smtClean="0">
                <a:latin typeface="+mj-lt"/>
              </a:rPr>
              <a:t>Canoeing</a:t>
            </a:r>
            <a:r>
              <a:rPr lang="en-US" b="1" dirty="0" smtClean="0">
                <a:latin typeface="+mj-lt"/>
              </a:rPr>
              <a:t> </a:t>
            </a:r>
            <a:endParaRPr lang="en-GB" b="1" dirty="0" smtClean="0">
              <a:latin typeface="+mj-lt"/>
            </a:endParaRPr>
          </a:p>
          <a:p>
            <a:r>
              <a:rPr lang="en-GB" b="1" dirty="0" smtClean="0">
                <a:latin typeface="+mj-lt"/>
              </a:rPr>
              <a:t>Climbing wall / abseiling</a:t>
            </a:r>
          </a:p>
          <a:p>
            <a:r>
              <a:rPr lang="en-GB" b="1" dirty="0">
                <a:latin typeface="+mj-lt"/>
              </a:rPr>
              <a:t>A</a:t>
            </a:r>
            <a:r>
              <a:rPr lang="en-GB" b="1" dirty="0" smtClean="0">
                <a:latin typeface="+mj-lt"/>
              </a:rPr>
              <a:t>rchery  </a:t>
            </a:r>
          </a:p>
          <a:p>
            <a:r>
              <a:rPr lang="en-US" b="1" dirty="0" smtClean="0">
                <a:latin typeface="+mj-lt"/>
              </a:rPr>
              <a:t>Raft building</a:t>
            </a:r>
          </a:p>
          <a:p>
            <a:endParaRPr lang="en-US" sz="2200" b="1" dirty="0">
              <a:latin typeface="+mj-lt"/>
            </a:endParaRPr>
          </a:p>
          <a:p>
            <a:pPr marL="0" indent="0">
              <a:buNone/>
            </a:pPr>
            <a:r>
              <a:rPr lang="en-US" sz="2200" b="1" dirty="0" smtClean="0">
                <a:latin typeface="+mj-lt"/>
              </a:rPr>
              <a:t>Nb: activities will be confirmed 2 weeks before departure</a:t>
            </a:r>
            <a:endParaRPr lang="en-GB" sz="2200" b="1" dirty="0" smtClean="0">
              <a:latin typeface="+mj-lt"/>
            </a:endParaRPr>
          </a:p>
        </p:txBody>
      </p:sp>
      <p:pic>
        <p:nvPicPr>
          <p:cNvPr id="1026" name="Picture 2" descr="Sai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387" y="189264"/>
            <a:ext cx="5972071" cy="298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8985380" y="112973"/>
            <a:ext cx="3206620" cy="2536921"/>
          </a:xfrm>
          <a:prstGeom prst="cloudCallout">
            <a:avLst>
              <a:gd name="adj1" fmla="val -48678"/>
              <a:gd name="adj2" fmla="val 54093"/>
            </a:avLst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+mj-lt"/>
              </a:rPr>
              <a:t>Staff are trained to the national standard and have </a:t>
            </a:r>
            <a:r>
              <a:rPr lang="en-US" sz="2000" b="1" dirty="0" smtClean="0">
                <a:solidFill>
                  <a:schemeClr val="tx1"/>
                </a:solidFill>
                <a:latin typeface="+mj-lt"/>
              </a:rPr>
              <a:t>lots of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experience </a:t>
            </a:r>
          </a:p>
        </p:txBody>
      </p:sp>
      <p:sp>
        <p:nvSpPr>
          <p:cNvPr id="5" name="Cloud 4"/>
          <p:cNvSpPr/>
          <p:nvPr/>
        </p:nvSpPr>
        <p:spPr>
          <a:xfrm>
            <a:off x="7954574" y="3975457"/>
            <a:ext cx="3829050" cy="2447925"/>
          </a:xfrm>
          <a:prstGeom prst="cloud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Children will be working in groups of 12.</a:t>
            </a:r>
            <a:endParaRPr lang="en-GB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44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12614" y="0"/>
            <a:ext cx="5553891" cy="1325563"/>
          </a:xfrm>
        </p:spPr>
        <p:txBody>
          <a:bodyPr>
            <a:normAutofit/>
          </a:bodyPr>
          <a:lstStyle/>
          <a:p>
            <a:pPr algn="ctr"/>
            <a:r>
              <a:rPr lang="en-GB" sz="6600" b="1" dirty="0" smtClean="0"/>
              <a:t>Activities</a:t>
            </a:r>
            <a:endParaRPr lang="en-GB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895" y="1519212"/>
            <a:ext cx="4374382" cy="469513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>
                <a:latin typeface="+mj-lt"/>
              </a:rPr>
              <a:t>Water activities will be 3 hours long alongside a land based activity lasting 1 ½ hours. </a:t>
            </a:r>
          </a:p>
          <a:p>
            <a:pPr marL="0" indent="0">
              <a:buNone/>
            </a:pPr>
            <a:r>
              <a:rPr lang="en-US" b="1" dirty="0" smtClean="0">
                <a:latin typeface="+mj-lt"/>
              </a:rPr>
              <a:t>This will then be followed by an </a:t>
            </a:r>
            <a:r>
              <a:rPr lang="en-US" b="1" u="sng" dirty="0" smtClean="0">
                <a:latin typeface="+mj-lt"/>
              </a:rPr>
              <a:t>evening activity</a:t>
            </a:r>
            <a:r>
              <a:rPr lang="en-US" b="1" dirty="0" smtClean="0">
                <a:latin typeface="+mj-lt"/>
              </a:rPr>
              <a:t>. </a:t>
            </a:r>
          </a:p>
          <a:p>
            <a:pPr marL="0" indent="0">
              <a:buNone/>
            </a:pPr>
            <a:endParaRPr lang="en-US" b="1" dirty="0">
              <a:latin typeface="+mj-lt"/>
            </a:endParaRPr>
          </a:p>
          <a:p>
            <a:pPr marL="0" indent="0">
              <a:buNone/>
            </a:pPr>
            <a:r>
              <a:rPr lang="en-US" b="1" dirty="0" smtClean="0">
                <a:latin typeface="+mj-lt"/>
              </a:rPr>
              <a:t>There will also be some opportunities for free time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0" indent="0">
              <a:buNone/>
            </a:pPr>
            <a:r>
              <a:rPr lang="en-US" dirty="0"/>
              <a:t>Nb: activities will be confirmed 2 weeks before departure</a:t>
            </a:r>
            <a:endParaRPr lang="en-GB" dirty="0"/>
          </a:p>
          <a:p>
            <a:pPr marL="0" indent="0">
              <a:buNone/>
            </a:pPr>
            <a:endParaRPr lang="en-GB" dirty="0">
              <a:latin typeface="+mj-lt"/>
            </a:endParaRPr>
          </a:p>
        </p:txBody>
      </p:sp>
      <p:sp>
        <p:nvSpPr>
          <p:cNvPr id="5" name="AutoShape 2" descr="https://attachments.office.net/owa/CaronOtoole%40holymeadprimary.co.uk/service.svc/s/GetAttachmentThumbnail?id=AAMkADA0M2Q0NDIwLTA4ZWEtNDVmZS05NGQwLWRkZGI1ZmY2OWU4YgBGAAAAAACSrfhJL61IS64iOOp470QABwB5vKFxt35eSKXzeRmO1U8zAAAAAAENAAB5vKFxt35eSKXzeRmO1U8zAAe3HnQ5AAABEgAQAM76U8jTws5Eu8xgHo1L0gE%3D&amp;thumbnailType=2&amp;token=eyJhbGciOiJSUzI1NiIsImtpZCI6IjMwODE3OUNFNUY0QjUyRTc4QjJEQjg5NjZCQUY0RUNDMzcyN0FFRUUiLCJ0eXAiOiJKV1QiLCJ4NXQiOiJNSUY1emw5TFV1ZUxMYmlXYTY5T3pEY25ydTQifQ.eyJvcmlnaW4iOiJodHRwczovL291dGxvb2sub2ZmaWNlLmNvbSIsInVjIjoiZWE3Mjg4MTczMDZhNGU2Y2JjZmFlNzU0NDNjMjU3OWIiLCJzaWduaW5fc3RhdGUiOiJbXCJrbXNpXCJdIiwidmVyIjoiRXhjaGFuZ2UuQ2FsbGJhY2suVjEiLCJhcHBjdHhzZW5kZXIiOiJPd2FEb3dubG9hZEA3NjQwZWNiMy0xZTAzLTRmNDAtOTE5OS0xMTFiMDYxNDRkYzgiLCJpc3NyaW5nIjoiV1ciLCJhcHBjdHgiOiJ7XCJtc2V4Y2hwcm90XCI6XCJvd2FcIixcInB1aWRcIjpcIjExNTM5NzcwMjUxMzc0NDY2NDlcIixcInNjb3BlXCI6XCJPd2FEb3dubG9hZFwiLFwib2lkXCI6XCJhOWYxMDYzNy01YzZlLTQ0MWMtOTc4ZC1mNzZkOGYwMmJiOTdcIixcInByaW1hcnlzaWRcIjpcIlMtMS01LTIxLTM2NzU5NDQ3MTYtMjA0NTY0MDY1NS0yOTkxODY3MDUtMTYzMjM5OFwifSIsIm5iZiI6MTYzNDQ0OTM4MSwiZXhwIjoxNjM0NDQ5OTgxLCJpc3MiOiIwMDAwMDAwMi0wMDAwLTBmZjEtY2UwMC0wMDAwMDAwMDAwMDBANzY0MGVjYjMtMWUwMy00ZjQwLTkxOTktMTExYjA2MTQ0ZGM4IiwiYXVkIjoiMDAwMDAwMDItMDAwMC0wZmYxLWNlMDAtMDAwMDAwMDAwMDAwL2F0dGFjaG1lbnRzLm9mZmljZS5uZXRANzY0MGVjYjMtMWUwMy00ZjQwLTkxOTktMTExYjA2MTQ0ZGM4IiwiaGFwcCI6Im93YSJ9.lztk700bI5ii38pvPVAGRGUwb9baKpI3GFkJJsc6QXXXh_ycAXzkC0FVFXN7yDYIfwOanR84l8y9Y8VISqM9A9fIHvB6yuC__IUV82k_I22vZz2Y8ZOVXwUOH0pVcDAJqKhKp_aiJfYqijgRltj29wHJXkCjvfZW7Maagtv7vqp_rn9dtkBrznyRBi249qjk2Ao_VjFV8XVZRxrEaM1j9ZlNaLdR_T1etUZHPZ0IP3OFUwq2Oq-TXbhZvaO-bGkWzAgD01sFR4N7BtRSVBWrYkA4xB84KBjAFaVxXGF4S1SMqnHGotmYcRhaz4u3Z40eD7nJSkVfD7jl87UU6oMozg&amp;X-OWA-CANARY=14qugZOMwkyYvqr6KIzGzIALZ_swkdkYQEFRiGDwuQ8hvvwrSjpcZTDrTO-8AVmwTLphwIul5As.&amp;owa=outlook.office.com&amp;scriptVer=20211011004.04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4" descr="Image preview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341" y="581025"/>
            <a:ext cx="5305426" cy="397907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6723498" y="3614753"/>
            <a:ext cx="4897315" cy="2426677"/>
          </a:xfrm>
          <a:prstGeom prst="cloudCallout">
            <a:avLst>
              <a:gd name="adj1" fmla="val -44352"/>
              <a:gd name="adj2" fmla="val 67935"/>
            </a:avLst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+mj-lt"/>
              </a:rPr>
              <a:t>Activities will run on into the evening</a:t>
            </a:r>
            <a:endParaRPr lang="en-GB" sz="32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72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23875" y="108367"/>
            <a:ext cx="5553891" cy="1325563"/>
          </a:xfrm>
        </p:spPr>
        <p:txBody>
          <a:bodyPr>
            <a:normAutofit/>
          </a:bodyPr>
          <a:lstStyle/>
          <a:p>
            <a:pPr algn="ctr"/>
            <a:r>
              <a:rPr lang="en-GB" sz="6600" b="1" dirty="0" smtClean="0"/>
              <a:t>Activities</a:t>
            </a:r>
            <a:endParaRPr lang="en-GB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145" y="1519213"/>
            <a:ext cx="4374382" cy="469513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b="1" dirty="0" smtClean="0">
                <a:latin typeface="+mj-lt"/>
              </a:rPr>
              <a:t>These </a:t>
            </a:r>
            <a:r>
              <a:rPr lang="en-GB" b="1" dirty="0">
                <a:latin typeface="+mj-lt"/>
              </a:rPr>
              <a:t>will </a:t>
            </a:r>
            <a:r>
              <a:rPr lang="en-GB" b="1" dirty="0" smtClean="0">
                <a:latin typeface="+mj-lt"/>
              </a:rPr>
              <a:t>include activities such as: </a:t>
            </a:r>
          </a:p>
          <a:p>
            <a:pPr marL="0" indent="0">
              <a:buNone/>
            </a:pPr>
            <a:endParaRPr lang="en-GB" sz="1400" b="1" dirty="0" smtClean="0">
              <a:latin typeface="+mj-lt"/>
            </a:endParaRPr>
          </a:p>
          <a:p>
            <a:r>
              <a:rPr lang="en-GB" b="1" dirty="0" smtClean="0">
                <a:latin typeface="+mj-lt"/>
              </a:rPr>
              <a:t>Kayaking </a:t>
            </a:r>
            <a:endParaRPr lang="en-GB" b="1" dirty="0">
              <a:latin typeface="+mj-lt"/>
            </a:endParaRPr>
          </a:p>
          <a:p>
            <a:r>
              <a:rPr lang="en-GB" b="1" dirty="0" smtClean="0">
                <a:latin typeface="+mj-lt"/>
              </a:rPr>
              <a:t>Canoeing</a:t>
            </a:r>
            <a:r>
              <a:rPr lang="en-US" b="1" dirty="0" smtClean="0">
                <a:latin typeface="+mj-lt"/>
              </a:rPr>
              <a:t> </a:t>
            </a:r>
            <a:endParaRPr lang="en-GB" b="1" dirty="0" smtClean="0">
              <a:latin typeface="+mj-lt"/>
            </a:endParaRPr>
          </a:p>
          <a:p>
            <a:r>
              <a:rPr lang="en-GB" b="1" dirty="0">
                <a:latin typeface="+mj-lt"/>
              </a:rPr>
              <a:t>Climbing wall / abseiling</a:t>
            </a:r>
          </a:p>
          <a:p>
            <a:r>
              <a:rPr lang="en-GB" b="1" dirty="0" smtClean="0">
                <a:latin typeface="+mj-lt"/>
              </a:rPr>
              <a:t>Archery  </a:t>
            </a:r>
          </a:p>
          <a:p>
            <a:r>
              <a:rPr lang="en-US" b="1" dirty="0" smtClean="0">
                <a:latin typeface="+mj-lt"/>
              </a:rPr>
              <a:t>Raft building </a:t>
            </a:r>
          </a:p>
          <a:p>
            <a:pPr marL="0" indent="0">
              <a:buNone/>
            </a:pPr>
            <a:endParaRPr lang="en-US" b="1" dirty="0">
              <a:latin typeface="+mj-lt"/>
            </a:endParaRPr>
          </a:p>
          <a:p>
            <a:pPr marL="0" indent="0">
              <a:buNone/>
            </a:pPr>
            <a:r>
              <a:rPr lang="en-US" b="1" dirty="0">
                <a:latin typeface="+mj-lt"/>
              </a:rPr>
              <a:t>Nb: activities will be confirmed 2 weeks before departure</a:t>
            </a:r>
          </a:p>
        </p:txBody>
      </p:sp>
      <p:pic>
        <p:nvPicPr>
          <p:cNvPr id="2050" name="Picture 2" descr="https://attachments.office.net/owa/CaronOtoole%40holymeadprimary.co.uk/service.svc/s/GetAttachmentThumbnail?id=AAMkADA0M2Q0NDIwLTA4ZWEtNDVmZS05NGQwLWRkZGI1ZmY2OWU4YgBGAAAAAACSrfhJL61IS64iOOp470QABwB5vKFxt35eSKXzeRmO1U8zAAAAAAENAAB5vKFxt35eSKXzeRmO1U8zAAe3HnQ5AAABEgAQAN8dLauzNRxDp19QDO8GF60%3D&amp;thumbnailType=2&amp;token=eyJhbGciOiJSUzI1NiIsImtpZCI6IjMwODE3OUNFNUY0QjUyRTc4QjJEQjg5NjZCQUY0RUNDMzcyN0FFRUUiLCJ0eXAiOiJKV1QiLCJ4NXQiOiJNSUY1emw5TFV1ZUxMYmlXYTY5T3pEY25ydTQifQ.eyJvcmlnaW4iOiJodHRwczovL291dGxvb2sub2ZmaWNlLmNvbSIsInVjIjoiZWE3Mjg4MTczMDZhNGU2Y2JjZmFlNzU0NDNjMjU3OWIiLCJzaWduaW5fc3RhdGUiOiJbXCJrbXNpXCJdIiwidmVyIjoiRXhjaGFuZ2UuQ2FsbGJhY2suVjEiLCJhcHBjdHhzZW5kZXIiOiJPd2FEb3dubG9hZEA3NjQwZWNiMy0xZTAzLTRmNDAtOTE5OS0xMTFiMDYxNDRkYzgiLCJpc3NyaW5nIjoiV1ciLCJhcHBjdHgiOiJ7XCJtc2V4Y2hwcm90XCI6XCJvd2FcIixcInB1aWRcIjpcIjExNTM5NzcwMjUxMzc0NDY2NDlcIixcInNjb3BlXCI6XCJPd2FEb3dubG9hZFwiLFwib2lkXCI6XCJhOWYxMDYzNy01YzZlLTQ0MWMtOTc4ZC1mNzZkOGYwMmJiOTdcIixcInByaW1hcnlzaWRcIjpcIlMtMS01LTIxLTM2NzU5NDQ3MTYtMjA0NTY0MDY1NS0yOTkxODY3MDUtMTYzMjM5OFwifSIsIm5iZiI6MTYzNDQ0OTM4MSwiZXhwIjoxNjM0NDQ5OTgxLCJpc3MiOiIwMDAwMDAwMi0wMDAwLTBmZjEtY2UwMC0wMDAwMDAwMDAwMDBANzY0MGVjYjMtMWUwMy00ZjQwLTkxOTktMTExYjA2MTQ0ZGM4IiwiYXVkIjoiMDAwMDAwMDItMDAwMC0wZmYxLWNlMDAtMDAwMDAwMDAwMDAwL2F0dGFjaG1lbnRzLm9mZmljZS5uZXRANzY0MGVjYjMtMWUwMy00ZjQwLTkxOTktMTExYjA2MTQ0ZGM4IiwiaGFwcCI6Im93YSJ9.lztk700bI5ii38pvPVAGRGUwb9baKpI3GFkJJsc6QXXXh_ycAXzkC0FVFXN7yDYIfwOanR84l8y9Y8VISqM9A9fIHvB6yuC__IUV82k_I22vZz2Y8ZOVXwUOH0pVcDAJqKhKp_aiJfYqijgRltj29wHJXkCjvfZW7Maagtv7vqp_rn9dtkBrznyRBi249qjk2Ao_VjFV8XVZRxrEaM1j9ZlNaLdR_T1etUZHPZ0IP3OFUwq2Oq-TXbhZvaO-bGkWzAgD01sFR4N7BtRSVBWrYkA4xB84KBjAFaVxXGF4S1SMqnHGotmYcRhaz4u3Z40eD7nJSkVfD7jl87UU6oMozg&amp;X-OWA-CANARY=14qugZOMwkyYvqr6KIzGzIALZ_swkdkYQEFRiGDwuQ8hvvwrSjpcZTDrTO-8AVmwTLphwIul5As.&amp;owa=outlook.office.com&amp;scriptVer=20211011004.04&amp;animation=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3"/>
          <a:stretch/>
        </p:blipFill>
        <p:spPr bwMode="auto">
          <a:xfrm>
            <a:off x="4655527" y="280866"/>
            <a:ext cx="5293702" cy="576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6444763" y="3288323"/>
            <a:ext cx="5275300" cy="3297498"/>
          </a:xfrm>
          <a:prstGeom prst="cloudCallout">
            <a:avLst>
              <a:gd name="adj1" fmla="val -51855"/>
              <a:gd name="adj2" fmla="val 47662"/>
            </a:avLst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+mj-lt"/>
              </a:rPr>
              <a:t>All kit is provided and as expected, all children will wear life jackets whilst taking part in water sports</a:t>
            </a:r>
            <a:endParaRPr lang="en-GB" sz="28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461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7" y="117475"/>
            <a:ext cx="3343275" cy="1325563"/>
          </a:xfrm>
        </p:spPr>
        <p:txBody>
          <a:bodyPr/>
          <a:lstStyle/>
          <a:p>
            <a:r>
              <a:rPr lang="en-GB" b="1" dirty="0" smtClean="0"/>
              <a:t>A typical day</a:t>
            </a:r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579" t="36927" r="33497" b="20210"/>
          <a:stretch/>
        </p:blipFill>
        <p:spPr>
          <a:xfrm>
            <a:off x="4328821" y="1"/>
            <a:ext cx="7766330" cy="5212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6927" t="38426" r="40469" b="30926"/>
          <a:stretch/>
        </p:blipFill>
        <p:spPr>
          <a:xfrm>
            <a:off x="0" y="3705224"/>
            <a:ext cx="4133850" cy="315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42" y="0"/>
            <a:ext cx="7138182" cy="1325563"/>
          </a:xfrm>
        </p:spPr>
        <p:txBody>
          <a:bodyPr>
            <a:normAutofit/>
          </a:bodyPr>
          <a:lstStyle/>
          <a:p>
            <a:r>
              <a:rPr lang="en-GB" sz="5400" b="1" dirty="0" smtClean="0"/>
              <a:t>Sleeping arrangements </a:t>
            </a:r>
            <a:endParaRPr lang="en-GB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47" y="1325563"/>
            <a:ext cx="5079022" cy="32953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3200" dirty="0" smtClean="0"/>
              <a:t>Children sleep in dorms of 4. </a:t>
            </a:r>
          </a:p>
          <a:p>
            <a:pPr marL="0" indent="0">
              <a:buNone/>
            </a:pPr>
            <a:endParaRPr lang="en-GB" sz="3200" dirty="0" smtClean="0"/>
          </a:p>
          <a:p>
            <a:pPr marL="0" indent="0">
              <a:buNone/>
            </a:pPr>
            <a:r>
              <a:rPr lang="en-GB" sz="3200" dirty="0" smtClean="0"/>
              <a:t>We will organise which room the children will sleep in but please be reassured they they will be placed with their friends</a:t>
            </a:r>
            <a:r>
              <a:rPr lang="en-GB" sz="2400" dirty="0" smtClean="0"/>
              <a:t>. </a:t>
            </a:r>
            <a:endParaRPr lang="en-GB" sz="2400" dirty="0"/>
          </a:p>
        </p:txBody>
      </p:sp>
      <p:pic>
        <p:nvPicPr>
          <p:cNvPr id="1026" name="Picture 2" descr="Bedroom clipart dormitory, Bedroom dormitory Transparent FREE for download  on WebStockReview 20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177" y="112541"/>
            <a:ext cx="2274277" cy="210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attachments.office.net/owa/CaronOtoole%40holymeadprimary.co.uk/service.svc/s/GetAttachmentThumbnail?id=AAMkADA0M2Q0NDIwLTA4ZWEtNDVmZS05NGQwLWRkZGI1ZmY2OWU4YgBGAAAAAACSrfhJL61IS64iOOp470QABwB5vKFxt35eSKXzeRmO1U8zAAAAAAENAAB5vKFxt35eSKXzeRmO1U8zAAe3HnQ5AAABEgAQAHbb3DkCzNdPsLLlBF0CR2Q%3D&amp;thumbnailType=2&amp;token=eyJhbGciOiJSUzI1NiIsImtpZCI6IjMwODE3OUNFNUY0QjUyRTc4QjJEQjg5NjZCQUY0RUNDMzcyN0FFRUUiLCJ0eXAiOiJKV1QiLCJ4NXQiOiJNSUY1emw5TFV1ZUxMYmlXYTY5T3pEY25ydTQifQ.eyJvcmlnaW4iOiJodHRwczovL291dGxvb2sub2ZmaWNlLmNvbSIsInVjIjoiZWE3Mjg4MTczMDZhNGU2Y2JjZmFlNzU0NDNjMjU3OWIiLCJzaWduaW5fc3RhdGUiOiJbXCJrbXNpXCJdIiwidmVyIjoiRXhjaGFuZ2UuQ2FsbGJhY2suVjEiLCJhcHBjdHhzZW5kZXIiOiJPd2FEb3dubG9hZEA3NjQwZWNiMy0xZTAzLTRmNDAtOTE5OS0xMTFiMDYxNDRkYzgiLCJpc3NyaW5nIjoiV1ciLCJhcHBjdHgiOiJ7XCJtc2V4Y2hwcm90XCI6XCJvd2FcIixcInB1aWRcIjpcIjExNTM5NzcwMjUxMzc0NDY2NDlcIixcInNjb3BlXCI6XCJPd2FEb3dubG9hZFwiLFwib2lkXCI6XCJhOWYxMDYzNy01YzZlLTQ0MWMtOTc4ZC1mNzZkOGYwMmJiOTdcIixcInByaW1hcnlzaWRcIjpcIlMtMS01LTIxLTM2NzU5NDQ3MTYtMjA0NTY0MDY1NS0yOTkxODY3MDUtMTYzMjM5OFwifSIsIm5iZiI6MTYzNDQ0OTEzMCwiZXhwIjoxNjM0NDQ5NzMwLCJpc3MiOiIwMDAwMDAwMi0wMDAwLTBmZjEtY2UwMC0wMDAwMDAwMDAwMDBANzY0MGVjYjMtMWUwMy00ZjQwLTkxOTktMTExYjA2MTQ0ZGM4IiwiYXVkIjoiMDAwMDAwMDItMDAwMC0wZmYxLWNlMDAtMDAwMDAwMDAwMDAwL2F0dGFjaG1lbnRzLm9mZmljZS5uZXRANzY0MGVjYjMtMWUwMy00ZjQwLTkxOTktMTExYjA2MTQ0ZGM4IiwiaGFwcCI6Im93YSJ9.MQdLpnR7GoknJe8o1yJoht5MFLEYS9fSuYIY8asPWsZFYZ5y24WOizmeCoTc14YHagIIRrDh00CsGmjHeGtc8_a3Yfjk77DLzQzIv8ZRvAEHMxQ2vMGZ05yhBlL9Tp3CzQQRo7rGdPIM6EQb0xAODdS61ucwVNniEtonD7deQ6azhpBDoMJ77SBNoMWVc43MldYm4yw1aiM0b8SXgxzNA_V-C8vceiU4-uXtttJr3bzncMZxqN03IuVC_V20n5MpFb_RJ4-GknMsAiHNalFggwQIi-kcnMzVLya1arRP79-PaUjhdC11lIV7I7nU87cleU813Ebb70oPAOsK9Kxtmw&amp;X-OWA-CANARY=EhsuRavez0qyiQhQQ8AnPcAndu8wkdkY7Z5mZnReEcRbANz2GQqbMiAcJ7xMN-QSpcNeUv6sVGM.&amp;owa=outlook.office.com&amp;scriptVer=20211011004.04&amp;animation=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796" y="2216247"/>
            <a:ext cx="6082762" cy="456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ttachments.office.net/owa/CaronOtoole%40holymeadprimary.co.uk/service.svc/s/GetAttachmentThumbnail?id=AAMkADA0M2Q0NDIwLTA4ZWEtNDVmZS05NGQwLWRkZGI1ZmY2OWU4YgBGAAAAAACSrfhJL61IS64iOOp470QABwB5vKFxt35eSKXzeRmO1U8zAAAAAAENAAB5vKFxt35eSKXzeRmO1U8zAAe3HnQ5AAABEgAQADuR0%2BS5jTFGvBivjbqRYbU%3D&amp;thumbnailType=2&amp;token=eyJhbGciOiJSUzI1NiIsImtpZCI6IjMwODE3OUNFNUY0QjUyRTc4QjJEQjg5NjZCQUY0RUNDMzcyN0FFRUUiLCJ0eXAiOiJKV1QiLCJ4NXQiOiJNSUY1emw5TFV1ZUxMYmlXYTY5T3pEY25ydTQifQ.eyJvcmlnaW4iOiJodHRwczovL291dGxvb2sub2ZmaWNlLmNvbSIsInVjIjoiZWE3Mjg4MTczMDZhNGU2Y2JjZmFlNzU0NDNjMjU3OWIiLCJzaWduaW5fc3RhdGUiOiJbXCJrbXNpXCJdIiwidmVyIjoiRXhjaGFuZ2UuQ2FsbGJhY2suVjEiLCJhcHBjdHhzZW5kZXIiOiJPd2FEb3dubG9hZEA3NjQwZWNiMy0xZTAzLTRmNDAtOTE5OS0xMTFiMDYxNDRkYzgiLCJpc3NyaW5nIjoiV1ciLCJhcHBjdHgiOiJ7XCJtc2V4Y2hwcm90XCI6XCJvd2FcIixcInB1aWRcIjpcIjExNTM5NzcwMjUxMzc0NDY2NDlcIixcInNjb3BlXCI6XCJPd2FEb3dubG9hZFwiLFwib2lkXCI6XCJhOWYxMDYzNy01YzZlLTQ0MWMtOTc4ZC1mNzZkOGYwMmJiOTdcIixcInByaW1hcnlzaWRcIjpcIlMtMS01LTIxLTM2NzU5NDQ3MTYtMjA0NTY0MDY1NS0yOTkxODY3MDUtMTYzMjM5OFwifSIsIm5iZiI6MTYzNDQ0OTEzMCwiZXhwIjoxNjM0NDQ5NzMwLCJpc3MiOiIwMDAwMDAwMi0wMDAwLTBmZjEtY2UwMC0wMDAwMDAwMDAwMDBANzY0MGVjYjMtMWUwMy00ZjQwLTkxOTktMTExYjA2MTQ0ZGM4IiwiYXVkIjoiMDAwMDAwMDItMDAwMC0wZmYxLWNlMDAtMDAwMDAwMDAwMDAwL2F0dGFjaG1lbnRzLm9mZmljZS5uZXRANzY0MGVjYjMtMWUwMy00ZjQwLTkxOTktMTExYjA2MTQ0ZGM4IiwiaGFwcCI6Im93YSJ9.MQdLpnR7GoknJe8o1yJoht5MFLEYS9fSuYIY8asPWsZFYZ5y24WOizmeCoTc14YHagIIRrDh00CsGmjHeGtc8_a3Yfjk77DLzQzIv8ZRvAEHMxQ2vMGZ05yhBlL9Tp3CzQQRo7rGdPIM6EQb0xAODdS61ucwVNniEtonD7deQ6azhpBDoMJ77SBNoMWVc43MldYm4yw1aiM0b8SXgxzNA_V-C8vceiU4-uXtttJr3bzncMZxqN03IuVC_V20n5MpFb_RJ4-GknMsAiHNalFggwQIi-kcnMzVLya1arRP79-PaUjhdC11lIV7I7nU87cleU813Ebb70oPAOsK9Kxtmw&amp;X-OWA-CANARY=EhsuRavez0qyiQhQQ8AnPcAndu8wkdkY7Z5mZnReEcRbANz2GQqbMiAcJ7xMN-QSpcNeUv6sVGM.&amp;owa=outlook.office.com&amp;scriptVer=20211011004.04&amp;animation=tr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226" y="112541"/>
            <a:ext cx="4735573" cy="631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5948313" y="2949671"/>
            <a:ext cx="5567727" cy="3082240"/>
          </a:xfrm>
          <a:prstGeom prst="cloudCallout">
            <a:avLst>
              <a:gd name="adj1" fmla="val -44352"/>
              <a:gd name="adj2" fmla="val 67935"/>
            </a:avLst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+mj-lt"/>
              </a:rPr>
              <a:t>There will be a member of staff on each end of the dormitories and the area is secured.</a:t>
            </a:r>
            <a:endParaRPr lang="en-GB" sz="28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985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527050"/>
            <a:ext cx="54737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There is a separate toilet and shower block for girls and boys 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700" y="2805113"/>
            <a:ext cx="5801784" cy="4351338"/>
          </a:xfrm>
          <a:prstGeom prst="rect">
            <a:avLst/>
          </a:prstGeom>
        </p:spPr>
      </p:pic>
      <p:sp>
        <p:nvSpPr>
          <p:cNvPr id="4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Cloud Callout 5"/>
          <p:cNvSpPr/>
          <p:nvPr/>
        </p:nvSpPr>
        <p:spPr>
          <a:xfrm>
            <a:off x="5407269" y="980283"/>
            <a:ext cx="6623119" cy="3029009"/>
          </a:xfrm>
          <a:prstGeom prst="cloudCallout">
            <a:avLst>
              <a:gd name="adj1" fmla="val -44352"/>
              <a:gd name="adj2" fmla="val 67935"/>
            </a:avLst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+mj-lt"/>
              </a:rPr>
              <a:t>Water refill station and handwashing spot too.</a:t>
            </a:r>
            <a:endParaRPr lang="en-GB" sz="36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3699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206" y="132579"/>
            <a:ext cx="3491205" cy="903741"/>
          </a:xfrm>
        </p:spPr>
        <p:txBody>
          <a:bodyPr/>
          <a:lstStyle/>
          <a:p>
            <a:r>
              <a:rPr lang="en-GB" b="1" dirty="0" smtClean="0"/>
              <a:t>Meal times: </a:t>
            </a:r>
            <a:endParaRPr lang="en-GB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591" t="49627" r="38045" b="15291"/>
          <a:stretch/>
        </p:blipFill>
        <p:spPr>
          <a:xfrm>
            <a:off x="168922" y="1177790"/>
            <a:ext cx="7024979" cy="5465704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6743162" y="262193"/>
            <a:ext cx="4553339" cy="2584580"/>
          </a:xfrm>
          <a:prstGeom prst="cloudCallout">
            <a:avLst/>
          </a:prstGeom>
          <a:solidFill>
            <a:srgbClr val="99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The camp has been informed of any dietary requirements </a:t>
            </a:r>
            <a:endParaRPr lang="en-GB" sz="28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101" y="3313606"/>
            <a:ext cx="3976369" cy="298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3012</TotalTime>
  <Words>678</Words>
  <Application>Microsoft Office PowerPoint</Application>
  <PresentationFormat>Widescreen</PresentationFormat>
  <Paragraphs>99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Holymead Year 6 Residential 2023</vt:lpstr>
      <vt:lpstr>Ethos of camp</vt:lpstr>
      <vt:lpstr>Activities</vt:lpstr>
      <vt:lpstr>Activities</vt:lpstr>
      <vt:lpstr>Activities</vt:lpstr>
      <vt:lpstr>A typical day</vt:lpstr>
      <vt:lpstr>Sleeping arrangements </vt:lpstr>
      <vt:lpstr>There is a separate toilet and shower block for girls and boys </vt:lpstr>
      <vt:lpstr>Meal times: </vt:lpstr>
      <vt:lpstr>Pocket money</vt:lpstr>
      <vt:lpstr>What to bring</vt:lpstr>
      <vt:lpstr>Medical information </vt:lpstr>
      <vt:lpstr>Payments:</vt:lpstr>
      <vt:lpstr>Departure and arrival back to Holymead </vt:lpstr>
      <vt:lpstr>Information on the website</vt:lpstr>
      <vt:lpstr>Queries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Ridge 2017</dc:title>
  <dc:creator>Caron O'Toole</dc:creator>
  <cp:lastModifiedBy>Caron O'Toole</cp:lastModifiedBy>
  <cp:revision>73</cp:revision>
  <dcterms:created xsi:type="dcterms:W3CDTF">2017-01-16T12:39:52Z</dcterms:created>
  <dcterms:modified xsi:type="dcterms:W3CDTF">2022-10-10T14:26:58Z</dcterms:modified>
</cp:coreProperties>
</file>